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8"/>
  </p:notesMasterIdLst>
  <p:sldIdLst>
    <p:sldId id="256" r:id="rId2"/>
    <p:sldId id="290" r:id="rId3"/>
    <p:sldId id="338" r:id="rId4"/>
    <p:sldId id="339" r:id="rId5"/>
    <p:sldId id="340" r:id="rId6"/>
    <p:sldId id="341" r:id="rId7"/>
    <p:sldId id="342" r:id="rId8"/>
    <p:sldId id="343" r:id="rId9"/>
    <p:sldId id="344" r:id="rId10"/>
    <p:sldId id="345" r:id="rId11"/>
    <p:sldId id="359" r:id="rId12"/>
    <p:sldId id="346" r:id="rId13"/>
    <p:sldId id="347" r:id="rId14"/>
    <p:sldId id="348" r:id="rId15"/>
    <p:sldId id="349" r:id="rId16"/>
    <p:sldId id="360" r:id="rId17"/>
    <p:sldId id="350" r:id="rId18"/>
    <p:sldId id="351" r:id="rId19"/>
    <p:sldId id="361" r:id="rId20"/>
    <p:sldId id="352" r:id="rId21"/>
    <p:sldId id="354" r:id="rId22"/>
    <p:sldId id="353" r:id="rId23"/>
    <p:sldId id="355" r:id="rId24"/>
    <p:sldId id="356" r:id="rId25"/>
    <p:sldId id="357" r:id="rId26"/>
    <p:sldId id="358" r:id="rId27"/>
  </p:sldIdLst>
  <p:sldSz cx="9144000" cy="6858000" type="screen4x3"/>
  <p:notesSz cx="6858000" cy="9144000"/>
  <p:embeddedFontLst>
    <p:embeddedFont>
      <p:font typeface="Futura Md BT" panose="020B0602020204020303" pitchFamily="34" charset="0"/>
      <p:regular r:id="rId29"/>
    </p:embeddedFont>
    <p:embeddedFont>
      <p:font typeface="Calibri" panose="020F0502020204030204" pitchFamily="34" charset="0"/>
      <p:regular r:id="rId30"/>
      <p:bold r:id="rId31"/>
      <p:italic r:id="rId32"/>
      <p:boldItalic r:id="rId33"/>
    </p:embeddedFont>
    <p:embeddedFont>
      <p:font typeface="Futura Hv BT" panose="020B0702020204020204" pitchFamily="34" charset="0"/>
      <p:regular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7" autoAdjust="0"/>
    <p:restoredTop sz="82669" autoAdjust="0"/>
  </p:normalViewPr>
  <p:slideViewPr>
    <p:cSldViewPr snapToGrid="0">
      <p:cViewPr varScale="1">
        <p:scale>
          <a:sx n="109" d="100"/>
          <a:sy n="109" d="100"/>
        </p:scale>
        <p:origin x="1464" y="114"/>
      </p:cViewPr>
      <p:guideLst>
        <p:guide orient="horz" pos="261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5" d="100"/>
          <a:sy n="115" d="100"/>
        </p:scale>
        <p:origin x="37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72D65-56E3-4CC7-B3D9-87E247A28985}" type="datetimeFigureOut">
              <a:rPr lang="en-AU" smtClean="0"/>
              <a:t>19/10/2015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0EE10-EEB2-4A36-9EE3-96ADBC6EE427}" type="slidenum">
              <a:rPr lang="en-AU" smtClean="0"/>
              <a:t>‹#›</a:t>
            </a:fld>
            <a:endParaRPr lang="en-AU"/>
          </a:p>
        </p:txBody>
      </p:sp>
    </p:spTree>
    <p:extLst>
      <p:ext uri="{BB962C8B-B14F-4D97-AF65-F5344CB8AC3E}">
        <p14:creationId xmlns:p14="http://schemas.microsoft.com/office/powerpoint/2010/main" val="75141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strengths of SmartMove is the ability to adjust the SmartMove settings.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get complete control over how the system operates.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a:t>
            </a:fld>
            <a:endParaRPr lang="en-AU"/>
          </a:p>
        </p:txBody>
      </p:sp>
    </p:spTree>
    <p:extLst>
      <p:ext uri="{BB962C8B-B14F-4D97-AF65-F5344CB8AC3E}">
        <p14:creationId xmlns:p14="http://schemas.microsoft.com/office/powerpoint/2010/main" val="350746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Priority</a:t>
            </a:r>
            <a:r>
              <a:rPr lang="en-US" sz="1200" kern="1200" baseline="0" dirty="0" smtClean="0">
                <a:solidFill>
                  <a:schemeClr val="tx1"/>
                </a:solidFill>
                <a:effectLst/>
                <a:latin typeface="+mn-lt"/>
                <a:ea typeface="+mn-ea"/>
                <a:cs typeface="+mn-cs"/>
              </a:rPr>
              <a:t> is perhaps the most important and is often used to manage high-demand vehicles properly</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some fleets Wheelchair work </a:t>
            </a:r>
            <a:r>
              <a:rPr lang="en-US" sz="1200" b="1" kern="1200" baseline="0" dirty="0" smtClean="0">
                <a:solidFill>
                  <a:schemeClr val="tx1"/>
                </a:solidFill>
                <a:effectLst/>
                <a:latin typeface="+mn-lt"/>
                <a:ea typeface="+mn-ea"/>
                <a:cs typeface="+mn-cs"/>
              </a:rPr>
              <a:t>must</a:t>
            </a:r>
            <a:r>
              <a:rPr lang="en-US" sz="1200" b="0" kern="1200" baseline="0" dirty="0" smtClean="0">
                <a:solidFill>
                  <a:schemeClr val="tx1"/>
                </a:solidFill>
                <a:effectLst/>
                <a:latin typeface="+mn-lt"/>
                <a:ea typeface="+mn-ea"/>
                <a:cs typeface="+mn-cs"/>
              </a:rPr>
              <a:t> be attended to before other work by those vehicles</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Fleets will usually want their MAXI/VANS to take those specialist jobs before taking other work</a:t>
            </a:r>
          </a:p>
          <a:p>
            <a:pPr marL="171450" indent="-171450">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kern="1200" baseline="0" dirty="0" smtClean="0">
                <a:solidFill>
                  <a:schemeClr val="tx1"/>
                </a:solidFill>
                <a:effectLst/>
                <a:latin typeface="+mn-lt"/>
                <a:ea typeface="+mn-ea"/>
                <a:cs typeface="+mn-cs"/>
              </a:rPr>
              <a:t>General Rules:</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Anything with a higher-priority attribute than other bookings will go out first – the vehicles will not even see anything of a lower priority until that work is cleared.  You can use this for example to set 8-Seater slightly higher priority than 7-Seater, so that if the there are both jobs available the 8-Seater job will go to the only vehicle that can do it instead of it taking the 7-Seater job by chance.</a:t>
            </a:r>
          </a:p>
          <a:p>
            <a:pPr marL="171450" indent="-171450">
              <a:buFont typeface="Arial" panose="020B0604020202020204" pitchFamily="34" charset="0"/>
              <a:buChar char="•"/>
            </a:pPr>
            <a:r>
              <a:rPr lang="en-US" sz="1200" b="0" kern="1200" baseline="0" dirty="0" smtClean="0">
                <a:solidFill>
                  <a:schemeClr val="tx1"/>
                </a:solidFill>
                <a:effectLst/>
                <a:latin typeface="+mn-lt"/>
                <a:ea typeface="+mn-ea"/>
                <a:cs typeface="+mn-cs"/>
              </a:rPr>
              <a:t>There is a special value of &gt;=6, which means that any bookings with those attributes will be automatically set to no-location-dispatch, meaning it will be given to the closest car without worrying about zones.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If you ever forget the magic number 6 you can hover over the question mark to see the description. </a:t>
            </a:r>
            <a:r>
              <a:rPr lang="en-US" sz="1200" kern="1200" dirty="0" smtClean="0">
                <a:solidFill>
                  <a:schemeClr val="tx1"/>
                </a:solidFill>
                <a:effectLst/>
                <a:latin typeface="+mn-lt"/>
                <a:ea typeface="+mn-ea"/>
                <a:cs typeface="+mn-cs"/>
              </a:rPr>
              <a:t>6 normally used to ensure wheelchair work goes to any available wheelchair vehicle. Sometimes used for Maxi work as well.</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10</a:t>
            </a:fld>
            <a:endParaRPr lang="en-AU"/>
          </a:p>
        </p:txBody>
      </p:sp>
    </p:spTree>
    <p:extLst>
      <p:ext uri="{BB962C8B-B14F-4D97-AF65-F5344CB8AC3E}">
        <p14:creationId xmlns:p14="http://schemas.microsoft.com/office/powerpoint/2010/main" val="112392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Seat reduction can apply when seats have to be folded up to take a wheelchair</a:t>
            </a:r>
            <a:r>
              <a:rPr lang="en-US" sz="1200" kern="1200" baseline="0" dirty="0" smtClean="0">
                <a:solidFill>
                  <a:schemeClr val="tx1"/>
                </a:solidFill>
                <a:effectLst/>
                <a:latin typeface="+mn-lt"/>
                <a:ea typeface="+mn-ea"/>
                <a:cs typeface="+mn-cs"/>
              </a:rPr>
              <a:t> – if you think this would be useful please let us know</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Attribute timeout: can be used to relax the restrictions on a job e.g. Island Taxis in NZ. Allow second fleet to take the booking.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Future days linked to the ability to see upcoming jobs. Normally used for WAT vehicles.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Penalty reject/resubmit: some fleets want greater penalty for reject/resubmitting particular kinds of work.</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Adjustment to release time. For some work may need to allow extra time to ensure booking is on time. </a:t>
            </a:r>
          </a:p>
          <a:p>
            <a:r>
              <a:rPr lang="en-US" sz="1200" kern="1200" dirty="0" smtClean="0">
                <a:solidFill>
                  <a:schemeClr val="tx1"/>
                </a:solidFill>
                <a:effectLst/>
                <a:latin typeface="+mn-lt"/>
                <a:ea typeface="+mn-ea"/>
                <a:cs typeface="+mn-cs"/>
              </a:rPr>
              <a:t>E.g. extra time to load a wheelchair, or time to collect baby capsule from base,</a:t>
            </a:r>
            <a:r>
              <a:rPr lang="en-US" sz="1200" kern="1200" baseline="0" dirty="0" smtClean="0">
                <a:solidFill>
                  <a:schemeClr val="tx1"/>
                </a:solidFill>
                <a:effectLst/>
                <a:latin typeface="+mn-lt"/>
                <a:ea typeface="+mn-ea"/>
                <a:cs typeface="+mn-cs"/>
              </a:rPr>
              <a:t> or even extra time for high-demand vehicles to be </a:t>
            </a:r>
          </a:p>
          <a:p>
            <a:r>
              <a:rPr lang="en-US" sz="1200" kern="1200" baseline="0" dirty="0" smtClean="0">
                <a:solidFill>
                  <a:schemeClr val="tx1"/>
                </a:solidFill>
                <a:effectLst/>
                <a:latin typeface="+mn-lt"/>
                <a:ea typeface="+mn-ea"/>
                <a:cs typeface="+mn-cs"/>
              </a:rPr>
              <a:t>able to better manage their bookings – your Maxi or Van drivers might like to know that there is a Maxi job coming up so that they don’t</a:t>
            </a:r>
          </a:p>
          <a:p>
            <a:r>
              <a:rPr lang="en-US" sz="1200" kern="1200" baseline="0" dirty="0" smtClean="0">
                <a:solidFill>
                  <a:schemeClr val="tx1"/>
                </a:solidFill>
                <a:effectLst/>
                <a:latin typeface="+mn-lt"/>
                <a:ea typeface="+mn-ea"/>
                <a:cs typeface="+mn-cs"/>
              </a:rPr>
              <a:t>Take other jobs first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11</a:t>
            </a:fld>
            <a:endParaRPr lang="en-AU"/>
          </a:p>
        </p:txBody>
      </p:sp>
    </p:spTree>
    <p:extLst>
      <p:ext uri="{BB962C8B-B14F-4D97-AF65-F5344CB8AC3E}">
        <p14:creationId xmlns:p14="http://schemas.microsoft.com/office/powerpoint/2010/main" val="222631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Global mapping used with apps. </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SmartHail</a:t>
            </a:r>
            <a:r>
              <a:rPr lang="en-US" sz="1200" kern="1200" dirty="0" smtClean="0">
                <a:solidFill>
                  <a:schemeClr val="tx1"/>
                </a:solidFill>
                <a:effectLst/>
                <a:latin typeface="+mn-lt"/>
                <a:ea typeface="+mn-ea"/>
                <a:cs typeface="+mn-cs"/>
              </a:rPr>
              <a:t> offers generic vehicle types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have to tell us what attributes to set when a </a:t>
            </a:r>
            <a:r>
              <a:rPr lang="en-US" sz="1200" kern="1200" dirty="0" err="1" smtClean="0">
                <a:solidFill>
                  <a:schemeClr val="tx1"/>
                </a:solidFill>
                <a:effectLst/>
                <a:latin typeface="+mn-lt"/>
                <a:ea typeface="+mn-ea"/>
                <a:cs typeface="+mn-cs"/>
              </a:rPr>
              <a:t>SmartHail</a:t>
            </a:r>
            <a:r>
              <a:rPr lang="en-US" sz="1200" kern="1200" dirty="0" smtClean="0">
                <a:solidFill>
                  <a:schemeClr val="tx1"/>
                </a:solidFill>
                <a:effectLst/>
                <a:latin typeface="+mn-lt"/>
                <a:ea typeface="+mn-ea"/>
                <a:cs typeface="+mn-cs"/>
              </a:rPr>
              <a:t> booking is received.</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For Bunbury: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Wheelchair should be applied to MPT attribute if they want to accept wheelchair bookings with </a:t>
            </a:r>
            <a:r>
              <a:rPr lang="en-US" sz="1200" kern="1200" dirty="0" err="1" smtClean="0">
                <a:solidFill>
                  <a:schemeClr val="tx1"/>
                </a:solidFill>
                <a:effectLst/>
                <a:latin typeface="+mn-lt"/>
                <a:ea typeface="+mn-ea"/>
                <a:cs typeface="+mn-cs"/>
              </a:rPr>
              <a:t>SmartHail</a:t>
            </a:r>
            <a:r>
              <a:rPr lang="en-US" sz="1200" kern="1200" dirty="0" smtClean="0">
                <a:solidFill>
                  <a:schemeClr val="tx1"/>
                </a:solidFill>
                <a:effectLst/>
                <a:latin typeface="+mn-lt"/>
                <a:ea typeface="+mn-ea"/>
                <a:cs typeface="+mn-cs"/>
              </a:rPr>
              <a:t>. Not currently set.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 attribute covers 2 x wheelchair or 3 x wheelchair. Jobs have to be dispatched to a particular car.</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12</a:t>
            </a:fld>
            <a:endParaRPr lang="en-AU"/>
          </a:p>
        </p:txBody>
      </p:sp>
    </p:spTree>
    <p:extLst>
      <p:ext uri="{BB962C8B-B14F-4D97-AF65-F5344CB8AC3E}">
        <p14:creationId xmlns:p14="http://schemas.microsoft.com/office/powerpoint/2010/main" val="287894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Offer: This is rarely used – but can be used if you have a type of job that drivers might typically avoid.  Once they accept</a:t>
            </a:r>
            <a:r>
              <a:rPr lang="en-US" sz="1200" kern="1200" baseline="0" dirty="0" smtClean="0">
                <a:solidFill>
                  <a:schemeClr val="tx1"/>
                </a:solidFill>
                <a:effectLst/>
                <a:latin typeface="+mn-lt"/>
                <a:ea typeface="+mn-ea"/>
                <a:cs typeface="+mn-cs"/>
              </a:rPr>
              <a:t> the offer and get the full job details they can still resubmit, but usually at a higher penalty.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e.g. May not allow wheelchair or maxi booking on-line</a:t>
            </a:r>
            <a:r>
              <a:rPr lang="en-US" sz="1200" kern="1200" baseline="0" dirty="0" smtClean="0">
                <a:solidFill>
                  <a:schemeClr val="tx1"/>
                </a:solidFill>
                <a:effectLst/>
                <a:latin typeface="+mn-lt"/>
                <a:ea typeface="+mn-ea"/>
                <a:cs typeface="+mn-cs"/>
              </a:rPr>
              <a:t> so that you can manage customer expectations if you are busy.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Volunteer: e.g. Carrying (non-service) dog, or a customer</a:t>
            </a:r>
            <a:r>
              <a:rPr lang="en-US" sz="1200" kern="1200" baseline="0" dirty="0" smtClean="0">
                <a:solidFill>
                  <a:schemeClr val="tx1"/>
                </a:solidFill>
                <a:effectLst/>
                <a:latin typeface="+mn-lt"/>
                <a:ea typeface="+mn-ea"/>
                <a:cs typeface="+mn-cs"/>
              </a:rPr>
              <a:t> requesting an IOU job</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Quickbooker</a:t>
            </a:r>
            <a:r>
              <a:rPr lang="en-US" sz="1200" kern="1200" dirty="0" smtClean="0">
                <a:solidFill>
                  <a:schemeClr val="tx1"/>
                </a:solidFill>
                <a:effectLst/>
                <a:latin typeface="+mn-lt"/>
                <a:ea typeface="+mn-ea"/>
                <a:cs typeface="+mn-cs"/>
              </a:rPr>
              <a:t>: as</a:t>
            </a:r>
            <a:r>
              <a:rPr lang="en-US" sz="1200" kern="1200" baseline="0" dirty="0" smtClean="0">
                <a:solidFill>
                  <a:schemeClr val="tx1"/>
                </a:solidFill>
                <a:effectLst/>
                <a:latin typeface="+mn-lt"/>
                <a:ea typeface="+mn-ea"/>
                <a:cs typeface="+mn-cs"/>
              </a:rPr>
              <a:t> with web/app bookings you might only like ‘standard’ bookings to be taken automatically, and have other customers ring for a booking</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Vehicles: Used to select the right type of vehicle type. E.g. Maxi.</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Drivers: Used to select the right type of driver e.g. Wharf pass, female-driver-only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Bookings: This is how you would turn off an attribute when it is no longer</a:t>
            </a:r>
            <a:r>
              <a:rPr lang="en-US" sz="1200" kern="1200" baseline="0" dirty="0" smtClean="0">
                <a:solidFill>
                  <a:schemeClr val="tx1"/>
                </a:solidFill>
                <a:effectLst/>
                <a:latin typeface="+mn-lt"/>
                <a:ea typeface="+mn-ea"/>
                <a:cs typeface="+mn-cs"/>
              </a:rPr>
              <a:t> required.  Any attribute with this set will show up on the Dispatch Client as a possible option to add to a booking.</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13</a:t>
            </a:fld>
            <a:endParaRPr lang="en-AU"/>
          </a:p>
        </p:txBody>
      </p:sp>
    </p:spTree>
    <p:extLst>
      <p:ext uri="{BB962C8B-B14F-4D97-AF65-F5344CB8AC3E}">
        <p14:creationId xmlns:p14="http://schemas.microsoft.com/office/powerpoint/2010/main" val="397185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Will discuss each of these separately.</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14</a:t>
            </a:fld>
            <a:endParaRPr lang="en-AU"/>
          </a:p>
        </p:txBody>
      </p:sp>
    </p:spTree>
    <p:extLst>
      <p:ext uri="{BB962C8B-B14F-4D97-AF65-F5344CB8AC3E}">
        <p14:creationId xmlns:p14="http://schemas.microsoft.com/office/powerpoint/2010/main" val="154661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change your zone boundaries whenever you like.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Don’t want boundaries running down streets as GPS in vehicle will drift from one zone to the other and constantly reset their queue position. Example here is correct.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Normally have zones well outside operating area so that a zone name can be shown for cars well out of town. </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15</a:t>
            </a:fld>
            <a:endParaRPr lang="en-AU"/>
          </a:p>
        </p:txBody>
      </p:sp>
    </p:spTree>
    <p:extLst>
      <p:ext uri="{BB962C8B-B14F-4D97-AF65-F5344CB8AC3E}">
        <p14:creationId xmlns:p14="http://schemas.microsoft.com/office/powerpoint/2010/main" val="326000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create zones</a:t>
            </a:r>
            <a:r>
              <a:rPr lang="en-US" sz="1200" kern="1200" baseline="0" dirty="0" smtClean="0">
                <a:solidFill>
                  <a:schemeClr val="tx1"/>
                </a:solidFill>
                <a:effectLst/>
                <a:latin typeface="+mn-lt"/>
                <a:ea typeface="+mn-ea"/>
                <a:cs typeface="+mn-cs"/>
              </a:rPr>
              <a:t> that indicate obstacles within your dispatch area.</a:t>
            </a:r>
          </a:p>
          <a:p>
            <a:r>
              <a:rPr lang="en-US" sz="1200" kern="1200" baseline="0" dirty="0" smtClean="0">
                <a:solidFill>
                  <a:schemeClr val="tx1"/>
                </a:solidFill>
                <a:effectLst/>
                <a:latin typeface="+mn-lt"/>
                <a:ea typeface="+mn-ea"/>
                <a:cs typeface="+mn-cs"/>
              </a:rPr>
              <a:t>These are used for things like rivers or train tracks, where it is difficult to get from one side to the other</a:t>
            </a:r>
          </a:p>
          <a:p>
            <a:r>
              <a:rPr lang="en-US" sz="1200" kern="1200" baseline="0" dirty="0" smtClean="0">
                <a:solidFill>
                  <a:schemeClr val="tx1"/>
                </a:solidFill>
                <a:effectLst/>
                <a:latin typeface="+mn-lt"/>
                <a:ea typeface="+mn-ea"/>
                <a:cs typeface="+mn-cs"/>
              </a:rPr>
              <a:t>Once you have created the zone that covers the obstacle you need to add a property – this gives the obstacle a description, identifies the zone number and gives any possible ‘waypoints’.  </a:t>
            </a:r>
          </a:p>
          <a:p>
            <a:r>
              <a:rPr lang="en-US" sz="1200" kern="1200" baseline="0" dirty="0" smtClean="0">
                <a:solidFill>
                  <a:schemeClr val="tx1"/>
                </a:solidFill>
                <a:effectLst/>
                <a:latin typeface="+mn-lt"/>
                <a:ea typeface="+mn-ea"/>
                <a:cs typeface="+mn-cs"/>
              </a:rPr>
              <a:t>A waypoint is a route to get from one side to the other – such as bridges or railway crossings – and may include the ends of the obstacle (such west of this river but not east as it ends in the ocean).</a:t>
            </a:r>
          </a:p>
          <a:p>
            <a:r>
              <a:rPr lang="en-US" sz="1200" kern="1200" baseline="0" dirty="0" smtClean="0">
                <a:solidFill>
                  <a:schemeClr val="tx1"/>
                </a:solidFill>
                <a:effectLst/>
                <a:latin typeface="+mn-lt"/>
                <a:ea typeface="+mn-ea"/>
                <a:cs typeface="+mn-cs"/>
              </a:rPr>
              <a:t>Put simply the algorithms for limiting cover distance and for assigning to the ‘closest’ car will calculate better how far the vehicle actually has to travel to get to a job on the other side of the obstacle.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property is usually a super-user property because of the particular format required, contact support to get help setting it up.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16</a:t>
            </a:fld>
            <a:endParaRPr lang="en-AU"/>
          </a:p>
        </p:txBody>
      </p:sp>
    </p:spTree>
    <p:extLst>
      <p:ext uri="{BB962C8B-B14F-4D97-AF65-F5344CB8AC3E}">
        <p14:creationId xmlns:p14="http://schemas.microsoft.com/office/powerpoint/2010/main" val="395672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options are used to regulate the </a:t>
            </a:r>
            <a:r>
              <a:rPr lang="en-US" sz="1200" kern="1200" dirty="0" err="1" smtClean="0">
                <a:solidFill>
                  <a:schemeClr val="tx1"/>
                </a:solidFill>
                <a:effectLst/>
                <a:latin typeface="+mn-lt"/>
                <a:ea typeface="+mn-ea"/>
                <a:cs typeface="+mn-cs"/>
              </a:rPr>
              <a:t>SmartHail</a:t>
            </a:r>
            <a:r>
              <a:rPr lang="en-US" sz="1200" kern="1200" dirty="0" smtClean="0">
                <a:solidFill>
                  <a:schemeClr val="tx1"/>
                </a:solidFill>
                <a:effectLst/>
                <a:latin typeface="+mn-lt"/>
                <a:ea typeface="+mn-ea"/>
                <a:cs typeface="+mn-cs"/>
              </a:rPr>
              <a:t> app bookings (and other apps)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Not </a:t>
            </a:r>
            <a:r>
              <a:rPr lang="en-AU" sz="1200" kern="1200" dirty="0" err="1" smtClean="0">
                <a:solidFill>
                  <a:schemeClr val="tx1"/>
                </a:solidFill>
                <a:effectLst/>
                <a:latin typeface="+mn-lt"/>
                <a:ea typeface="+mn-ea"/>
                <a:cs typeface="+mn-cs"/>
              </a:rPr>
              <a:t>Servicable</a:t>
            </a:r>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You can use this whenever you would like to stop receiving automatic bookings for a certain area.  </a:t>
            </a:r>
          </a:p>
          <a:p>
            <a:r>
              <a:rPr lang="en-AU" sz="1200" kern="1200" baseline="0" dirty="0" smtClean="0">
                <a:solidFill>
                  <a:schemeClr val="tx1"/>
                </a:solidFill>
                <a:effectLst/>
                <a:latin typeface="+mn-lt"/>
                <a:ea typeface="+mn-ea"/>
                <a:cs typeface="+mn-cs"/>
              </a:rPr>
              <a:t>You might do this during a large event where there is no way you can cover all of the bookings so making it not serviceable forces the customer to contact the call centre, where an operator can let them know of the estimated delay and you get less no-shows because customers know what is in store.</a:t>
            </a:r>
          </a:p>
          <a:p>
            <a:r>
              <a:rPr lang="en-AU" sz="1200" kern="1200" baseline="0" dirty="0" smtClean="0">
                <a:solidFill>
                  <a:schemeClr val="tx1"/>
                </a:solidFill>
                <a:effectLst/>
                <a:latin typeface="+mn-lt"/>
                <a:ea typeface="+mn-ea"/>
                <a:cs typeface="+mn-cs"/>
              </a:rPr>
              <a:t>Another reason to use this is if you have a zone that is covered well by a taxi rank – such as a pub, club or shopping centre, and you would prefer the customers walk outside and catch a cab – there may be a cab just dropping someone off and this stops another cab from being called in.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17</a:t>
            </a:fld>
            <a:endParaRPr lang="en-AU"/>
          </a:p>
        </p:txBody>
      </p:sp>
    </p:spTree>
    <p:extLst>
      <p:ext uri="{BB962C8B-B14F-4D97-AF65-F5344CB8AC3E}">
        <p14:creationId xmlns:p14="http://schemas.microsoft.com/office/powerpoint/2010/main" val="41765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there are more ways you can adjust penalties</a:t>
            </a:r>
            <a:r>
              <a:rPr lang="en-US" sz="1200" kern="1200" baseline="0" dirty="0" smtClean="0">
                <a:solidFill>
                  <a:schemeClr val="tx1"/>
                </a:solidFill>
                <a:effectLst/>
                <a:latin typeface="+mn-lt"/>
                <a:ea typeface="+mn-ea"/>
                <a:cs typeface="+mn-cs"/>
              </a:rPr>
              <a:t> for Rejecting/Resubmitting work.</a:t>
            </a:r>
          </a:p>
          <a:p>
            <a:r>
              <a:rPr lang="en-US" sz="1200" kern="1200" dirty="0" smtClean="0">
                <a:solidFill>
                  <a:schemeClr val="tx1"/>
                </a:solidFill>
                <a:effectLst/>
                <a:latin typeface="+mn-lt"/>
                <a:ea typeface="+mn-ea"/>
                <a:cs typeface="+mn-cs"/>
              </a:rPr>
              <a:t>Implemented for fleets that wanted to encourage drivers to do out of town work.</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the options in Fleet Configuration -&gt; Properties</a:t>
            </a:r>
            <a:r>
              <a:rPr lang="en-US" sz="1200" kern="1200" baseline="0" dirty="0" smtClean="0">
                <a:solidFill>
                  <a:schemeClr val="tx1"/>
                </a:solidFill>
                <a:effectLst/>
                <a:latin typeface="+mn-lt"/>
                <a:ea typeface="+mn-ea"/>
                <a:cs typeface="+mn-cs"/>
              </a:rPr>
              <a:t> by typing “penalty” into the search box.  Note that most of these are currently hidden from you but will be enabled shortly once the testing is completed.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add adjustments based on attributes as mentioned previously.</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we implemented a zone based hold time (requested by Launceston)?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18</a:t>
            </a:fld>
            <a:endParaRPr lang="en-AU"/>
          </a:p>
        </p:txBody>
      </p:sp>
    </p:spTree>
    <p:extLst>
      <p:ext uri="{BB962C8B-B14F-4D97-AF65-F5344CB8AC3E}">
        <p14:creationId xmlns:p14="http://schemas.microsoft.com/office/powerpoint/2010/main" val="188648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there are more ways you can adjust penalties</a:t>
            </a:r>
            <a:r>
              <a:rPr lang="en-US" sz="1200" kern="1200" baseline="0" dirty="0" smtClean="0">
                <a:solidFill>
                  <a:schemeClr val="tx1"/>
                </a:solidFill>
                <a:effectLst/>
                <a:latin typeface="+mn-lt"/>
                <a:ea typeface="+mn-ea"/>
                <a:cs typeface="+mn-cs"/>
              </a:rPr>
              <a:t> for Rejecting/Resubmitting work.</a:t>
            </a:r>
          </a:p>
          <a:p>
            <a:r>
              <a:rPr lang="en-US" sz="1200" kern="1200" dirty="0" smtClean="0">
                <a:solidFill>
                  <a:schemeClr val="tx1"/>
                </a:solidFill>
                <a:effectLst/>
                <a:latin typeface="+mn-lt"/>
                <a:ea typeface="+mn-ea"/>
                <a:cs typeface="+mn-cs"/>
              </a:rPr>
              <a:t>Implemented for fleets that wanted to encourage drivers to do certain work: prioritizing certain</a:t>
            </a:r>
            <a:r>
              <a:rPr lang="en-US" sz="1200" kern="1200" baseline="0" dirty="0" smtClean="0">
                <a:solidFill>
                  <a:schemeClr val="tx1"/>
                </a:solidFill>
                <a:effectLst/>
                <a:latin typeface="+mn-lt"/>
                <a:ea typeface="+mn-ea"/>
                <a:cs typeface="+mn-cs"/>
              </a:rPr>
              <a:t> jobs or </a:t>
            </a:r>
            <a:r>
              <a:rPr lang="en-US" sz="1200" kern="1200" dirty="0" smtClean="0">
                <a:solidFill>
                  <a:schemeClr val="tx1"/>
                </a:solidFill>
                <a:effectLst/>
                <a:latin typeface="+mn-lt"/>
                <a:ea typeface="+mn-ea"/>
                <a:cs typeface="+mn-cs"/>
              </a:rPr>
              <a:t>out of town work.</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the options in Fleet Configuration -&gt; Properties</a:t>
            </a:r>
            <a:r>
              <a:rPr lang="en-US" sz="1200" kern="1200" baseline="0" dirty="0" smtClean="0">
                <a:solidFill>
                  <a:schemeClr val="tx1"/>
                </a:solidFill>
                <a:effectLst/>
                <a:latin typeface="+mn-lt"/>
                <a:ea typeface="+mn-ea"/>
                <a:cs typeface="+mn-cs"/>
              </a:rPr>
              <a:t> by typing “penalty” into the search box.  Note that most of these are currently hidden from you but will be enabled shortly once the testing is completed.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also add adjustments based on attributes as mentioned previously.</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we implemented a zone based hold time (requested by Launceston)?</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19</a:t>
            </a:fld>
            <a:endParaRPr lang="en-AU"/>
          </a:p>
        </p:txBody>
      </p:sp>
    </p:spTree>
    <p:extLst>
      <p:ext uri="{BB962C8B-B14F-4D97-AF65-F5344CB8AC3E}">
        <p14:creationId xmlns:p14="http://schemas.microsoft.com/office/powerpoint/2010/main" val="37731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help section of the website contains the chapters of the reference manual.</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Topics covered today are largely covered in the Tuning and Configuration Guide in chapter 4.</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a:t>
            </a:fld>
            <a:endParaRPr lang="en-AU"/>
          </a:p>
        </p:txBody>
      </p:sp>
    </p:spTree>
    <p:extLst>
      <p:ext uri="{BB962C8B-B14F-4D97-AF65-F5344CB8AC3E}">
        <p14:creationId xmlns:p14="http://schemas.microsoft.com/office/powerpoint/2010/main" val="352988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zone, you can specify where we look for a car.</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we look in the zones </a:t>
            </a:r>
            <a:r>
              <a:rPr lang="en-US" sz="1200" u="sng" kern="1200" dirty="0" smtClean="0">
                <a:solidFill>
                  <a:schemeClr val="tx1"/>
                </a:solidFill>
                <a:effectLst/>
                <a:latin typeface="+mn-lt"/>
                <a:ea typeface="+mn-ea"/>
                <a:cs typeface="+mn-cs"/>
              </a:rPr>
              <a:t>irrespective of the cover distance set</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drivers complain they have been sent further than set it is because the dispatching was done using the layers.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Perhaps there are too many zones here. Sue/Ahmad?</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20</a:t>
            </a:fld>
            <a:endParaRPr lang="en-AU"/>
          </a:p>
        </p:txBody>
      </p:sp>
    </p:spTree>
    <p:extLst>
      <p:ext uri="{BB962C8B-B14F-4D97-AF65-F5344CB8AC3E}">
        <p14:creationId xmlns:p14="http://schemas.microsoft.com/office/powerpoint/2010/main" val="211350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Vacant car not sent if car has plotted.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Choose a zone and press the signpost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Job will be offered to another car if one becomes vacant in the zone first.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Mostly used when going out of town to stop another car being sent out of town.</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21</a:t>
            </a:fld>
            <a:endParaRPr lang="en-AU"/>
          </a:p>
        </p:txBody>
      </p:sp>
    </p:spTree>
    <p:extLst>
      <p:ext uri="{BB962C8B-B14F-4D97-AF65-F5344CB8AC3E}">
        <p14:creationId xmlns:p14="http://schemas.microsoft.com/office/powerpoint/2010/main" val="188028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deciding which car gets the job, we adjust the distance based on the time car has been vacant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example, vacant for 5 minutes means car is taken to be 1km closer to the job.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suppressing “Any” distance. People can be sent a long way!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but it’s a balance</a:t>
            </a:r>
            <a:r>
              <a:rPr lang="en-US" sz="1200" kern="1200" baseline="0" dirty="0" smtClean="0">
                <a:solidFill>
                  <a:schemeClr val="tx1"/>
                </a:solidFill>
                <a:effectLst/>
                <a:latin typeface="+mn-lt"/>
                <a:ea typeface="+mn-ea"/>
                <a:cs typeface="+mn-cs"/>
              </a:rPr>
              <a:t> in every fleet between allowing drivers flexibility and the number of complaints you might get from drivers that don’t know the system very well.</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22</a:t>
            </a:fld>
            <a:endParaRPr lang="en-AU"/>
          </a:p>
        </p:txBody>
      </p:sp>
    </p:spTree>
    <p:extLst>
      <p:ext uri="{BB962C8B-B14F-4D97-AF65-F5344CB8AC3E}">
        <p14:creationId xmlns:p14="http://schemas.microsoft.com/office/powerpoint/2010/main" val="229124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Cars on the same rank would be maybe 10 </a:t>
            </a:r>
            <a:r>
              <a:rPr lang="en-US" sz="1200" kern="1200" dirty="0" err="1" smtClean="0">
                <a:solidFill>
                  <a:schemeClr val="tx1"/>
                </a:solidFill>
                <a:effectLst/>
                <a:latin typeface="+mn-lt"/>
                <a:ea typeface="+mn-ea"/>
                <a:cs typeface="+mn-cs"/>
              </a:rPr>
              <a:t>metres</a:t>
            </a:r>
            <a:r>
              <a:rPr lang="en-US" sz="1200" kern="1200" baseline="0" dirty="0" smtClean="0">
                <a:solidFill>
                  <a:schemeClr val="tx1"/>
                </a:solidFill>
                <a:effectLst/>
                <a:latin typeface="+mn-lt"/>
                <a:ea typeface="+mn-ea"/>
                <a:cs typeface="+mn-cs"/>
              </a:rPr>
              <a:t> apart?</a:t>
            </a:r>
          </a:p>
          <a:p>
            <a:r>
              <a:rPr lang="en-US" sz="1200" kern="1200" baseline="0" dirty="0" smtClean="0">
                <a:solidFill>
                  <a:schemeClr val="tx1"/>
                </a:solidFill>
                <a:effectLst/>
                <a:latin typeface="+mn-lt"/>
                <a:ea typeface="+mn-ea"/>
                <a:cs typeface="+mn-cs"/>
              </a:rPr>
              <a:t>That’s equivalent to 5 mins / 100 = 0.05 mins -&gt; 3 seconds.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23</a:t>
            </a:fld>
            <a:endParaRPr lang="en-AU"/>
          </a:p>
        </p:txBody>
      </p:sp>
    </p:spTree>
    <p:extLst>
      <p:ext uri="{BB962C8B-B14F-4D97-AF65-F5344CB8AC3E}">
        <p14:creationId xmlns:p14="http://schemas.microsoft.com/office/powerpoint/2010/main" val="23270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option, drivers can see the work that is waiting on the cover list.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Driver can see some job details then bid. No guarantee the job will be allocated as it might have been offered to someone else.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 remove entry from list.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 refresh the list.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Generally we don’t like this way of working, but it is provided for fleets that want it.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24</a:t>
            </a:fld>
            <a:endParaRPr lang="en-AU"/>
          </a:p>
        </p:txBody>
      </p:sp>
    </p:spTree>
    <p:extLst>
      <p:ext uri="{BB962C8B-B14F-4D97-AF65-F5344CB8AC3E}">
        <p14:creationId xmlns:p14="http://schemas.microsoft.com/office/powerpoint/2010/main" val="47015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25</a:t>
            </a:fld>
            <a:endParaRPr lang="en-AU"/>
          </a:p>
        </p:txBody>
      </p:sp>
    </p:spTree>
    <p:extLst>
      <p:ext uri="{BB962C8B-B14F-4D97-AF65-F5344CB8AC3E}">
        <p14:creationId xmlns:p14="http://schemas.microsoft.com/office/powerpoint/2010/main" val="121395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26</a:t>
            </a:fld>
            <a:endParaRPr lang="en-AU"/>
          </a:p>
        </p:txBody>
      </p:sp>
    </p:spTree>
    <p:extLst>
      <p:ext uri="{BB962C8B-B14F-4D97-AF65-F5344CB8AC3E}">
        <p14:creationId xmlns:p14="http://schemas.microsoft.com/office/powerpoint/2010/main" val="83510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talk will largely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 on the fleet configuration section of the website.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has various “tabs” that directly affect the way SmartMove operates.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work through some of these options slowly.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Bunbury as our example. Thank you Sue.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3</a:t>
            </a:fld>
            <a:endParaRPr lang="en-AU"/>
          </a:p>
        </p:txBody>
      </p:sp>
    </p:spTree>
    <p:extLst>
      <p:ext uri="{BB962C8B-B14F-4D97-AF65-F5344CB8AC3E}">
        <p14:creationId xmlns:p14="http://schemas.microsoft.com/office/powerpoint/2010/main" val="379835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details tab provides various administrative details.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Used in various places, including the invoice header shown here.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that the logo works best when a ratio of 5:2 is used. i.e. 2.5 times wider than high.</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4</a:t>
            </a:fld>
            <a:endParaRPr lang="en-AU"/>
          </a:p>
        </p:txBody>
      </p:sp>
    </p:spTree>
    <p:extLst>
      <p:ext uri="{BB962C8B-B14F-4D97-AF65-F5344CB8AC3E}">
        <p14:creationId xmlns:p14="http://schemas.microsoft.com/office/powerpoint/2010/main" val="12033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 have up to four reasons for no-show. Whatever words you like.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Reasons are recorded in the booking details.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resubmit you can allow the driver to change the booking or to blacklist an address.  </a:t>
            </a:r>
          </a:p>
          <a:p>
            <a:r>
              <a:rPr lang="en-US"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server does some checking</a:t>
            </a:r>
            <a:r>
              <a:rPr lang="en-AU" sz="1200" kern="1200" baseline="0" dirty="0" smtClean="0">
                <a:solidFill>
                  <a:schemeClr val="tx1"/>
                </a:solidFill>
                <a:effectLst/>
                <a:latin typeface="+mn-lt"/>
                <a:ea typeface="+mn-ea"/>
                <a:cs typeface="+mn-cs"/>
              </a:rPr>
              <a:t> if the “change” is valid – typically that the vehicle is near the pickup point and the change actually makes this vehicle ineligible; if the vehicle really couldn’t do the job then the driver will get their queue position back automatically.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fleets don’t allow drivers to create blacklist entries. They can only be done at the base.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5</a:t>
            </a:fld>
            <a:endParaRPr lang="en-AU"/>
          </a:p>
        </p:txBody>
      </p:sp>
    </p:spTree>
    <p:extLst>
      <p:ext uri="{BB962C8B-B14F-4D97-AF65-F5344CB8AC3E}">
        <p14:creationId xmlns:p14="http://schemas.microsoft.com/office/powerpoint/2010/main" val="367229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Drivers can send a message to the passenger.     Smartphone App and mobile phone bookings only.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 messages</a:t>
            </a:r>
            <a:r>
              <a:rPr lang="en-US" sz="1200" kern="1200" baseline="0" dirty="0" smtClean="0">
                <a:solidFill>
                  <a:schemeClr val="tx1"/>
                </a:solidFill>
                <a:effectLst/>
                <a:latin typeface="+mn-lt"/>
                <a:ea typeface="+mn-ea"/>
                <a:cs typeface="+mn-cs"/>
              </a:rPr>
              <a:t> are </a:t>
            </a:r>
            <a:r>
              <a:rPr lang="en-US" sz="1200" kern="1200" dirty="0" smtClean="0">
                <a:solidFill>
                  <a:schemeClr val="tx1"/>
                </a:solidFill>
                <a:effectLst/>
                <a:latin typeface="+mn-lt"/>
                <a:ea typeface="+mn-ea"/>
                <a:cs typeface="+mn-cs"/>
              </a:rPr>
              <a:t>always free and are sent directly to </a:t>
            </a:r>
            <a:r>
              <a:rPr lang="en-US" sz="1200" kern="1200" dirty="0" err="1" smtClean="0">
                <a:solidFill>
                  <a:schemeClr val="tx1"/>
                </a:solidFill>
                <a:effectLst/>
                <a:latin typeface="+mn-lt"/>
                <a:ea typeface="+mn-ea"/>
                <a:cs typeface="+mn-cs"/>
              </a:rPr>
              <a:t>SmartHAIL</a:t>
            </a:r>
            <a:r>
              <a:rPr lang="en-US" sz="1200" kern="1200" dirty="0" smtClean="0">
                <a:solidFill>
                  <a:schemeClr val="tx1"/>
                </a:solidFill>
                <a:effectLst/>
                <a:latin typeface="+mn-lt"/>
                <a:ea typeface="+mn-ea"/>
                <a:cs typeface="+mn-cs"/>
              </a:rPr>
              <a:t>.   There is a Fee for SMS if using our supplied SIMs</a:t>
            </a:r>
            <a:r>
              <a:rPr lang="en-US" sz="1200" kern="1200" baseline="0" dirty="0" smtClean="0">
                <a:solidFill>
                  <a:schemeClr val="tx1"/>
                </a:solidFill>
                <a:effectLst/>
                <a:latin typeface="+mn-lt"/>
                <a:ea typeface="+mn-ea"/>
                <a:cs typeface="+mn-cs"/>
              </a:rPr>
              <a:t> or by using one of our gateways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Will be using a new gateway which will significantly reduce the price to hopefully less than 15c per message.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option will allow for drivers to get replies from passengers</a:t>
            </a:r>
            <a:r>
              <a:rPr lang="en-US" sz="1200" kern="1200" baseline="0" dirty="0" smtClean="0">
                <a:solidFill>
                  <a:schemeClr val="tx1"/>
                </a:solidFill>
                <a:effectLst/>
                <a:latin typeface="+mn-lt"/>
                <a:ea typeface="+mn-ea"/>
                <a:cs typeface="+mn-cs"/>
              </a:rPr>
              <a:t> (already possible, if sent through the vehicle sim which is currently expensive).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Driver can also send message to base operators. Pick from list OR type a message if allowed.</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charge for messages to base.</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6</a:t>
            </a:fld>
            <a:endParaRPr lang="en-AU"/>
          </a:p>
        </p:txBody>
      </p:sp>
    </p:spTree>
    <p:extLst>
      <p:ext uri="{BB962C8B-B14F-4D97-AF65-F5344CB8AC3E}">
        <p14:creationId xmlns:p14="http://schemas.microsoft.com/office/powerpoint/2010/main" val="112964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expenses are included in the end-of-shift report.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Need to distinguish between who initially paid the bill and who is ultimately responsible for paying a bill. E.g. driver might buy a new bulb but car expenses are normally paid by the owner.</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7</a:t>
            </a:fld>
            <a:endParaRPr lang="en-AU"/>
          </a:p>
        </p:txBody>
      </p:sp>
    </p:spTree>
    <p:extLst>
      <p:ext uri="{BB962C8B-B14F-4D97-AF65-F5344CB8AC3E}">
        <p14:creationId xmlns:p14="http://schemas.microsoft.com/office/powerpoint/2010/main" val="213439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have been discussed separately.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Tedious to set up but once in place they guarantee that obligations are met. Well worth the effort.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8</a:t>
            </a:fld>
            <a:endParaRPr lang="en-AU"/>
          </a:p>
        </p:txBody>
      </p:sp>
    </p:spTree>
    <p:extLst>
      <p:ext uri="{BB962C8B-B14F-4D97-AF65-F5344CB8AC3E}">
        <p14:creationId xmlns:p14="http://schemas.microsoft.com/office/powerpoint/2010/main" val="259158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wide variety of attributes used in fleets.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may not seem like a need for distinct 7-seater and 8-seater attributes – since the number of passengers will handle that difference</a:t>
            </a:r>
            <a:r>
              <a:rPr lang="en-US" sz="1200" kern="1200" baseline="0" dirty="0" smtClean="0">
                <a:solidFill>
                  <a:schemeClr val="tx1"/>
                </a:solidFill>
                <a:effectLst/>
                <a:latin typeface="+mn-lt"/>
                <a:ea typeface="+mn-ea"/>
                <a:cs typeface="+mn-cs"/>
              </a:rPr>
              <a:t> during actual dispatch; </a:t>
            </a:r>
          </a:p>
          <a:p>
            <a:r>
              <a:rPr lang="en-US" sz="1200" kern="1200" baseline="0" dirty="0" smtClean="0">
                <a:solidFill>
                  <a:schemeClr val="tx1"/>
                </a:solidFill>
                <a:effectLst/>
                <a:latin typeface="+mn-lt"/>
                <a:ea typeface="+mn-ea"/>
                <a:cs typeface="+mn-cs"/>
              </a:rPr>
              <a:t>However attributes can be a really useful way of managing your bookings - they have a number of other settings and uses that are d</a:t>
            </a:r>
            <a:r>
              <a:rPr lang="en-US" sz="1200" kern="1200" dirty="0" smtClean="0">
                <a:solidFill>
                  <a:schemeClr val="tx1"/>
                </a:solidFill>
                <a:effectLst/>
                <a:latin typeface="+mn-lt"/>
                <a:ea typeface="+mn-ea"/>
                <a:cs typeface="+mn-cs"/>
              </a:rPr>
              <a:t>iscussed on the following slides.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0EE10-EEB2-4A36-9EE3-96ADBC6EE427}" type="slidenum">
              <a:rPr lang="en-AU" smtClean="0"/>
              <a:t>9</a:t>
            </a:fld>
            <a:endParaRPr lang="en-AU"/>
          </a:p>
        </p:txBody>
      </p:sp>
    </p:spTree>
    <p:extLst>
      <p:ext uri="{BB962C8B-B14F-4D97-AF65-F5344CB8AC3E}">
        <p14:creationId xmlns:p14="http://schemas.microsoft.com/office/powerpoint/2010/main" val="123467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38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112786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239072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53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11975049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377251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80722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1785208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66813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149638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2432C28-1576-49D1-8C25-6ACF329403EA}" type="datetimeFigureOut">
              <a:rPr lang="en-AU" smtClean="0"/>
              <a:t>19/10/2015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637D4CE-3D92-4AE3-BAE5-EFC49E6A87B9}" type="slidenum">
              <a:rPr lang="en-AU" smtClean="0"/>
              <a:t>‹#›</a:t>
            </a:fld>
            <a:endParaRPr lang="en-AU"/>
          </a:p>
        </p:txBody>
      </p:sp>
    </p:spTree>
    <p:extLst>
      <p:ext uri="{BB962C8B-B14F-4D97-AF65-F5344CB8AC3E}">
        <p14:creationId xmlns:p14="http://schemas.microsoft.com/office/powerpoint/2010/main" val="104273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70448"/>
            <a:ext cx="9144000" cy="987552"/>
          </a:xfrm>
          <a:prstGeom prst="rect">
            <a:avLst/>
          </a:prstGeom>
        </p:spPr>
      </p:pic>
    </p:spTree>
    <p:extLst>
      <p:ext uri="{BB962C8B-B14F-4D97-AF65-F5344CB8AC3E}">
        <p14:creationId xmlns:p14="http://schemas.microsoft.com/office/powerpoint/2010/main" val="1125782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 Box 6"/>
          <p:cNvSpPr txBox="1">
            <a:spLocks noChangeArrowheads="1"/>
          </p:cNvSpPr>
          <p:nvPr/>
        </p:nvSpPr>
        <p:spPr bwMode="auto">
          <a:xfrm>
            <a:off x="5057577" y="4319756"/>
            <a:ext cx="2483769" cy="338554"/>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r>
              <a:rPr lang="en-US" sz="1600" b="0" i="0" dirty="0" smtClean="0">
                <a:solidFill>
                  <a:schemeClr val="tx1"/>
                </a:solidFill>
                <a:latin typeface="Futura Md BT" panose="020B0602020204020303" pitchFamily="34" charset="0"/>
              </a:rPr>
              <a:t>Michael (Mikey) Plavins</a:t>
            </a:r>
            <a:endParaRPr lang="en-US" sz="1600" b="0" i="0" dirty="0">
              <a:solidFill>
                <a:schemeClr val="tx1"/>
              </a:solidFill>
              <a:latin typeface="Futura Md BT" panose="020B0602020204020303" pitchFamily="34" charset="0"/>
            </a:endParaRPr>
          </a:p>
        </p:txBody>
      </p:sp>
      <p:sp>
        <p:nvSpPr>
          <p:cNvPr id="6" name="TextBox 5"/>
          <p:cNvSpPr txBox="1"/>
          <p:nvPr/>
        </p:nvSpPr>
        <p:spPr>
          <a:xfrm>
            <a:off x="5057577" y="3220930"/>
            <a:ext cx="3729236" cy="646331"/>
          </a:xfrm>
          <a:prstGeom prst="rect">
            <a:avLst/>
          </a:prstGeom>
          <a:noFill/>
        </p:spPr>
        <p:txBody>
          <a:bodyPr wrap="square" rtlCol="0">
            <a:spAutoFit/>
          </a:bodyPr>
          <a:lstStyle/>
          <a:p>
            <a:r>
              <a:rPr lang="en-AU" sz="3600" dirty="0" smtClean="0">
                <a:solidFill>
                  <a:srgbClr val="00B0F0"/>
                </a:solidFill>
                <a:latin typeface="Futura Hv BT" panose="020B0702020204020204" pitchFamily="34" charset="0"/>
              </a:rPr>
              <a:t>TAILORING</a:t>
            </a:r>
            <a:endParaRPr lang="en-AU" sz="3600" dirty="0">
              <a:solidFill>
                <a:srgbClr val="00B0F0"/>
              </a:solidFill>
              <a:latin typeface="Futura Hv BT" panose="020B0702020204020204" pitchFamily="34" charset="0"/>
            </a:endParaRPr>
          </a:p>
        </p:txBody>
      </p:sp>
    </p:spTree>
    <p:extLst>
      <p:ext uri="{BB962C8B-B14F-4D97-AF65-F5344CB8AC3E}">
        <p14:creationId xmlns:p14="http://schemas.microsoft.com/office/powerpoint/2010/main" val="477240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Attributes 2</a:t>
            </a:r>
            <a:endParaRPr lang="en-AU" sz="2800" dirty="0">
              <a:solidFill>
                <a:srgbClr val="00B0F0"/>
              </a:solidFill>
              <a:latin typeface="Futura Hv BT" panose="020B0702020204020204" pitchFamily="34" charset="0"/>
            </a:endParaRPr>
          </a:p>
        </p:txBody>
      </p:sp>
      <p:pic>
        <p:nvPicPr>
          <p:cNvPr id="6" name="Picture 5"/>
          <p:cNvPicPr/>
          <p:nvPr/>
        </p:nvPicPr>
        <p:blipFill rotWithShape="1">
          <a:blip r:embed="rId3"/>
          <a:srcRect l="887" t="1279" r="1121" b="1225"/>
          <a:stretch/>
        </p:blipFill>
        <p:spPr>
          <a:xfrm>
            <a:off x="4622006" y="1521619"/>
            <a:ext cx="4129088" cy="4193381"/>
          </a:xfrm>
          <a:prstGeom prst="rect">
            <a:avLst/>
          </a:prstGeom>
        </p:spPr>
      </p:pic>
      <p:sp>
        <p:nvSpPr>
          <p:cNvPr id="7" name="Text Box 6"/>
          <p:cNvSpPr txBox="1">
            <a:spLocks noChangeArrowheads="1"/>
          </p:cNvSpPr>
          <p:nvPr/>
        </p:nvSpPr>
        <p:spPr bwMode="auto">
          <a:xfrm>
            <a:off x="475151" y="1845586"/>
            <a:ext cx="4146855" cy="1815882"/>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0"/>
              </a:spcBef>
            </a:pPr>
            <a:r>
              <a:rPr lang="en-AU" sz="1400" b="0" i="0" dirty="0" smtClean="0">
                <a:solidFill>
                  <a:srgbClr val="00B0F0"/>
                </a:solidFill>
                <a:latin typeface="Futura Md BT" panose="020B0602020204020303" pitchFamily="34" charset="0"/>
              </a:rPr>
              <a:t>Priority</a:t>
            </a:r>
          </a:p>
          <a:p>
            <a:pPr algn="l">
              <a:spcBef>
                <a:spcPts val="0"/>
              </a:spcBef>
            </a:pPr>
            <a:r>
              <a:rPr lang="en-AU" sz="1400" b="0" i="0" dirty="0" smtClean="0">
                <a:solidFill>
                  <a:schemeClr val="tx1"/>
                </a:solidFill>
                <a:latin typeface="Futura Md BT" panose="020B0602020204020303" pitchFamily="34" charset="0"/>
              </a:rPr>
              <a:t>Jobs of lower priority are hidden from drivers until the high-priority work is cleared</a:t>
            </a:r>
          </a:p>
          <a:p>
            <a:pPr algn="l">
              <a:spcBef>
                <a:spcPts val="0"/>
              </a:spcBef>
            </a:pPr>
            <a:endParaRPr lang="en-AU" sz="1400" b="0" i="0" dirty="0" smtClean="0">
              <a:solidFill>
                <a:schemeClr val="tx1"/>
              </a:solidFill>
              <a:latin typeface="Futura Md BT" panose="020B0602020204020303" pitchFamily="34" charset="0"/>
            </a:endParaRPr>
          </a:p>
          <a:p>
            <a:pPr algn="l">
              <a:spcBef>
                <a:spcPts val="0"/>
              </a:spcBef>
            </a:pPr>
            <a:r>
              <a:rPr lang="en-AU" sz="1400" b="0" i="0" dirty="0" smtClean="0">
                <a:solidFill>
                  <a:schemeClr val="tx1"/>
                </a:solidFill>
                <a:latin typeface="Futura Md BT" panose="020B0602020204020303" pitchFamily="34" charset="0"/>
              </a:rPr>
              <a:t>No </a:t>
            </a:r>
            <a:r>
              <a:rPr lang="en-AU" sz="1400" b="0" i="0" dirty="0">
                <a:solidFill>
                  <a:schemeClr val="tx1"/>
                </a:solidFill>
                <a:latin typeface="Futura Md BT" panose="020B0602020204020303" pitchFamily="34" charset="0"/>
              </a:rPr>
              <a:t>location dispatch if &gt;=6. Used for wheelchair vehicles.</a:t>
            </a:r>
          </a:p>
          <a:p>
            <a:pPr algn="l">
              <a:spcBef>
                <a:spcPts val="0"/>
              </a:spcBef>
            </a:pPr>
            <a:r>
              <a:rPr lang="en-AU" sz="1400" b="0" i="0" dirty="0" smtClean="0">
                <a:solidFill>
                  <a:schemeClr val="tx1"/>
                </a:solidFill>
                <a:latin typeface="Futura Md BT" panose="020B0602020204020303" pitchFamily="34" charset="0"/>
              </a:rPr>
              <a:t> </a:t>
            </a:r>
            <a:endParaRPr lang="en-AU" sz="1400" b="0" i="0" dirty="0">
              <a:solidFill>
                <a:schemeClr val="tx1"/>
              </a:solidFill>
              <a:latin typeface="Futura Md BT" panose="020B0602020204020303" pitchFamily="34" charset="0"/>
            </a:endParaRPr>
          </a:p>
        </p:txBody>
      </p:sp>
    </p:spTree>
    <p:extLst>
      <p:ext uri="{BB962C8B-B14F-4D97-AF65-F5344CB8AC3E}">
        <p14:creationId xmlns:p14="http://schemas.microsoft.com/office/powerpoint/2010/main" val="197911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Attributes 2</a:t>
            </a:r>
            <a:endParaRPr lang="en-AU" sz="2800" dirty="0">
              <a:solidFill>
                <a:srgbClr val="00B0F0"/>
              </a:solidFill>
              <a:latin typeface="Futura Hv BT" panose="020B0702020204020204" pitchFamily="34" charset="0"/>
            </a:endParaRPr>
          </a:p>
        </p:txBody>
      </p:sp>
      <p:pic>
        <p:nvPicPr>
          <p:cNvPr id="6" name="Picture 5"/>
          <p:cNvPicPr/>
          <p:nvPr/>
        </p:nvPicPr>
        <p:blipFill rotWithShape="1">
          <a:blip r:embed="rId3"/>
          <a:srcRect l="887" t="1279" r="1121" b="1225"/>
          <a:stretch/>
        </p:blipFill>
        <p:spPr>
          <a:xfrm>
            <a:off x="4622006" y="1521619"/>
            <a:ext cx="4129088" cy="4193381"/>
          </a:xfrm>
          <a:prstGeom prst="rect">
            <a:avLst/>
          </a:prstGeom>
        </p:spPr>
      </p:pic>
      <p:sp>
        <p:nvSpPr>
          <p:cNvPr id="7" name="Text Box 6"/>
          <p:cNvSpPr txBox="1">
            <a:spLocks noChangeArrowheads="1"/>
          </p:cNvSpPr>
          <p:nvPr/>
        </p:nvSpPr>
        <p:spPr bwMode="auto">
          <a:xfrm>
            <a:off x="553382" y="1848594"/>
            <a:ext cx="4068623" cy="3323987"/>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0"/>
              </a:spcBef>
            </a:pPr>
            <a:r>
              <a:rPr lang="en-AU" sz="1400" b="0" i="0" dirty="0" smtClean="0">
                <a:solidFill>
                  <a:srgbClr val="00B0F0"/>
                </a:solidFill>
                <a:latin typeface="Futura Md BT" panose="020B0602020204020303" pitchFamily="34" charset="0"/>
              </a:rPr>
              <a:t>Attribute timeout</a:t>
            </a:r>
          </a:p>
          <a:p>
            <a:pPr algn="l">
              <a:spcBef>
                <a:spcPts val="0"/>
              </a:spcBef>
            </a:pPr>
            <a:r>
              <a:rPr lang="en-AU" sz="1400" b="0" i="0" dirty="0" smtClean="0">
                <a:solidFill>
                  <a:schemeClr val="tx1"/>
                </a:solidFill>
                <a:latin typeface="Futura Md BT" panose="020B0602020204020303" pitchFamily="34" charset="0"/>
              </a:rPr>
              <a:t>Remove </a:t>
            </a:r>
            <a:r>
              <a:rPr lang="en-AU" sz="1400" b="0" i="0" dirty="0">
                <a:solidFill>
                  <a:schemeClr val="tx1"/>
                </a:solidFill>
                <a:latin typeface="Futura Md BT" panose="020B0602020204020303" pitchFamily="34" charset="0"/>
              </a:rPr>
              <a:t>attribute if no car </a:t>
            </a:r>
            <a:r>
              <a:rPr lang="en-AU" sz="1400" b="0" i="0" dirty="0" smtClean="0">
                <a:solidFill>
                  <a:schemeClr val="tx1"/>
                </a:solidFill>
                <a:latin typeface="Futura Md BT" panose="020B0602020204020303" pitchFamily="34" charset="0"/>
              </a:rPr>
              <a:t>available, </a:t>
            </a:r>
            <a:r>
              <a:rPr lang="en-AU" sz="1400" b="0" i="0" dirty="0" err="1" smtClean="0">
                <a:solidFill>
                  <a:schemeClr val="tx1"/>
                </a:solidFill>
                <a:latin typeface="Futura Md BT" panose="020B0602020204020303" pitchFamily="34" charset="0"/>
              </a:rPr>
              <a:t>eg</a:t>
            </a:r>
            <a:r>
              <a:rPr lang="en-AU" sz="1400" b="0" i="0" dirty="0" smtClean="0">
                <a:solidFill>
                  <a:schemeClr val="tx1"/>
                </a:solidFill>
                <a:latin typeface="Futura Md BT" panose="020B0602020204020303" pitchFamily="34" charset="0"/>
              </a:rPr>
              <a:t> </a:t>
            </a:r>
            <a:r>
              <a:rPr lang="en-AU" sz="1400" b="0" i="0" dirty="0">
                <a:solidFill>
                  <a:schemeClr val="tx1"/>
                </a:solidFill>
                <a:latin typeface="Futura Md BT" panose="020B0602020204020303" pitchFamily="34" charset="0"/>
              </a:rPr>
              <a:t>Silver service car</a:t>
            </a:r>
          </a:p>
          <a:p>
            <a:pPr algn="l">
              <a:spcBef>
                <a:spcPts val="0"/>
              </a:spcBef>
            </a:pPr>
            <a:r>
              <a:rPr lang="en-AU" sz="1400" b="0" i="0" dirty="0">
                <a:solidFill>
                  <a:srgbClr val="00B0F0"/>
                </a:solidFill>
                <a:latin typeface="Futura Md BT" panose="020B0602020204020303" pitchFamily="34" charset="0"/>
              </a:rPr>
              <a:t>Future </a:t>
            </a:r>
            <a:r>
              <a:rPr lang="en-AU" sz="1400" b="0" i="0" dirty="0" smtClean="0">
                <a:solidFill>
                  <a:srgbClr val="00B0F0"/>
                </a:solidFill>
                <a:latin typeface="Futura Md BT" panose="020B0602020204020303" pitchFamily="34" charset="0"/>
              </a:rPr>
              <a:t>days</a:t>
            </a:r>
          </a:p>
          <a:p>
            <a:pPr algn="l">
              <a:spcBef>
                <a:spcPts val="0"/>
              </a:spcBef>
            </a:pPr>
            <a:r>
              <a:rPr lang="en-AU" sz="1400" b="0" i="0" dirty="0" smtClean="0">
                <a:solidFill>
                  <a:schemeClr val="tx1"/>
                </a:solidFill>
                <a:latin typeface="Futura Md BT" panose="020B0602020204020303" pitchFamily="34" charset="0"/>
              </a:rPr>
              <a:t>Days </a:t>
            </a:r>
            <a:r>
              <a:rPr lang="en-AU" sz="1400" b="0" i="0" dirty="0">
                <a:solidFill>
                  <a:schemeClr val="tx1"/>
                </a:solidFill>
                <a:latin typeface="Futura Md BT" panose="020B0602020204020303" pitchFamily="34" charset="0"/>
              </a:rPr>
              <a:t>in advance driver can see future </a:t>
            </a:r>
            <a:r>
              <a:rPr lang="en-AU" sz="1400" b="0" i="0" dirty="0" smtClean="0">
                <a:solidFill>
                  <a:schemeClr val="tx1"/>
                </a:solidFill>
                <a:latin typeface="Futura Md BT" panose="020B0602020204020303" pitchFamily="34" charset="0"/>
              </a:rPr>
              <a:t>work</a:t>
            </a:r>
            <a:endParaRPr lang="en-AU" sz="1400" b="0" i="0" dirty="0">
              <a:solidFill>
                <a:schemeClr val="tx1"/>
              </a:solidFill>
              <a:latin typeface="Futura Md BT" panose="020B0602020204020303" pitchFamily="34" charset="0"/>
            </a:endParaRPr>
          </a:p>
          <a:p>
            <a:pPr algn="l">
              <a:spcBef>
                <a:spcPts val="0"/>
              </a:spcBef>
            </a:pPr>
            <a:r>
              <a:rPr lang="en-AU" sz="1400" b="0" i="0" dirty="0">
                <a:solidFill>
                  <a:srgbClr val="00B0F0"/>
                </a:solidFill>
                <a:latin typeface="Futura Md BT" panose="020B0602020204020303" pitchFamily="34" charset="0"/>
              </a:rPr>
              <a:t>Penalty </a:t>
            </a:r>
            <a:r>
              <a:rPr lang="en-AU" sz="1400" b="0" i="0" dirty="0" smtClean="0">
                <a:solidFill>
                  <a:srgbClr val="00B0F0"/>
                </a:solidFill>
                <a:latin typeface="Futura Md BT" panose="020B0602020204020303" pitchFamily="34" charset="0"/>
              </a:rPr>
              <a:t>reject</a:t>
            </a:r>
          </a:p>
          <a:p>
            <a:pPr algn="l">
              <a:spcBef>
                <a:spcPts val="0"/>
              </a:spcBef>
            </a:pPr>
            <a:r>
              <a:rPr lang="en-AU" sz="1400" b="0" i="0" dirty="0" smtClean="0">
                <a:solidFill>
                  <a:schemeClr val="tx1"/>
                </a:solidFill>
                <a:latin typeface="Futura Md BT" panose="020B0602020204020303" pitchFamily="34" charset="0"/>
              </a:rPr>
              <a:t>Adjustment </a:t>
            </a:r>
            <a:r>
              <a:rPr lang="en-AU" sz="1400" b="0" i="0" dirty="0">
                <a:solidFill>
                  <a:schemeClr val="tx1"/>
                </a:solidFill>
                <a:latin typeface="Futura Md BT" panose="020B0602020204020303" pitchFamily="34" charset="0"/>
              </a:rPr>
              <a:t>to penalty for </a:t>
            </a:r>
            <a:r>
              <a:rPr lang="en-AU" sz="1400" b="0" i="0" dirty="0" smtClean="0">
                <a:solidFill>
                  <a:schemeClr val="tx1"/>
                </a:solidFill>
                <a:latin typeface="Futura Md BT" panose="020B0602020204020303" pitchFamily="34" charset="0"/>
              </a:rPr>
              <a:t>rejecting the offer</a:t>
            </a:r>
            <a:endParaRPr lang="en-AU" sz="1400" b="0" i="0" dirty="0">
              <a:solidFill>
                <a:schemeClr val="tx1"/>
              </a:solidFill>
              <a:latin typeface="Futura Md BT" panose="020B0602020204020303" pitchFamily="34" charset="0"/>
            </a:endParaRPr>
          </a:p>
          <a:p>
            <a:pPr algn="l">
              <a:spcBef>
                <a:spcPts val="0"/>
              </a:spcBef>
            </a:pPr>
            <a:r>
              <a:rPr lang="en-AU" sz="1400" b="0" i="0" dirty="0">
                <a:solidFill>
                  <a:srgbClr val="00B0F0"/>
                </a:solidFill>
                <a:latin typeface="Futura Md BT" panose="020B0602020204020303" pitchFamily="34" charset="0"/>
              </a:rPr>
              <a:t>Penalty </a:t>
            </a:r>
            <a:r>
              <a:rPr lang="en-AU" sz="1400" b="0" i="0" dirty="0" smtClean="0">
                <a:solidFill>
                  <a:srgbClr val="00B0F0"/>
                </a:solidFill>
                <a:latin typeface="Futura Md BT" panose="020B0602020204020303" pitchFamily="34" charset="0"/>
              </a:rPr>
              <a:t>resubmit</a:t>
            </a:r>
          </a:p>
          <a:p>
            <a:pPr algn="l">
              <a:spcBef>
                <a:spcPts val="0"/>
              </a:spcBef>
            </a:pPr>
            <a:r>
              <a:rPr lang="en-AU" sz="1400" b="0" i="0" dirty="0">
                <a:solidFill>
                  <a:schemeClr val="tx1"/>
                </a:solidFill>
                <a:latin typeface="Futura Md BT" panose="020B0602020204020303" pitchFamily="34" charset="0"/>
              </a:rPr>
              <a:t>A</a:t>
            </a:r>
            <a:r>
              <a:rPr lang="en-AU" sz="1400" b="0" i="0" dirty="0" smtClean="0">
                <a:solidFill>
                  <a:schemeClr val="tx1"/>
                </a:solidFill>
                <a:latin typeface="Futura Md BT" panose="020B0602020204020303" pitchFamily="34" charset="0"/>
              </a:rPr>
              <a:t>djustment </a:t>
            </a:r>
            <a:r>
              <a:rPr lang="en-AU" sz="1400" b="0" i="0" dirty="0">
                <a:solidFill>
                  <a:schemeClr val="tx1"/>
                </a:solidFill>
                <a:latin typeface="Futura Md BT" panose="020B0602020204020303" pitchFamily="34" charset="0"/>
              </a:rPr>
              <a:t>to penalty for resubmitting</a:t>
            </a:r>
          </a:p>
          <a:p>
            <a:pPr algn="l">
              <a:spcBef>
                <a:spcPts val="0"/>
              </a:spcBef>
            </a:pPr>
            <a:r>
              <a:rPr lang="en-AU" sz="1400" b="0" i="0" dirty="0">
                <a:solidFill>
                  <a:srgbClr val="00B0F0"/>
                </a:solidFill>
                <a:latin typeface="Futura Md BT" panose="020B0602020204020303" pitchFamily="34" charset="0"/>
              </a:rPr>
              <a:t>Adjustment to release </a:t>
            </a:r>
            <a:r>
              <a:rPr lang="en-AU" sz="1400" b="0" i="0" dirty="0" smtClean="0">
                <a:solidFill>
                  <a:srgbClr val="00B0F0"/>
                </a:solidFill>
                <a:latin typeface="Futura Md BT" panose="020B0602020204020303" pitchFamily="34" charset="0"/>
              </a:rPr>
              <a:t>time</a:t>
            </a:r>
          </a:p>
          <a:p>
            <a:pPr marL="285750" indent="-285750" algn="l">
              <a:spcBef>
                <a:spcPts val="0"/>
              </a:spcBef>
              <a:buFont typeface="Arial" panose="020B0604020202020204" pitchFamily="34" charset="0"/>
              <a:buChar char="•"/>
            </a:pPr>
            <a:r>
              <a:rPr lang="en-AU" sz="1400" b="0" i="0" dirty="0" smtClean="0">
                <a:solidFill>
                  <a:schemeClr val="tx1"/>
                </a:solidFill>
                <a:latin typeface="Futura Md BT" panose="020B0602020204020303" pitchFamily="34" charset="0"/>
              </a:rPr>
              <a:t>Wheelchair loading</a:t>
            </a:r>
          </a:p>
          <a:p>
            <a:pPr marL="285750" indent="-285750" algn="l">
              <a:spcBef>
                <a:spcPts val="0"/>
              </a:spcBef>
              <a:buFont typeface="Arial" panose="020B0604020202020204" pitchFamily="34" charset="0"/>
              <a:buChar char="•"/>
            </a:pPr>
            <a:r>
              <a:rPr lang="en-AU" sz="1400" b="0" i="0" dirty="0" smtClean="0">
                <a:solidFill>
                  <a:schemeClr val="tx1"/>
                </a:solidFill>
                <a:latin typeface="Futura Md BT" panose="020B0602020204020303" pitchFamily="34" charset="0"/>
              </a:rPr>
              <a:t>Capsule/Van</a:t>
            </a:r>
          </a:p>
          <a:p>
            <a:pPr algn="l">
              <a:spcBef>
                <a:spcPts val="0"/>
              </a:spcBef>
            </a:pPr>
            <a:r>
              <a:rPr lang="en-AU" sz="1400" b="0" i="0" dirty="0" smtClean="0">
                <a:solidFill>
                  <a:srgbClr val="00B0F0"/>
                </a:solidFill>
                <a:latin typeface="Futura Md BT" panose="020B0602020204020303" pitchFamily="34" charset="0"/>
              </a:rPr>
              <a:t>Global mapping</a:t>
            </a:r>
          </a:p>
          <a:p>
            <a:pPr algn="l">
              <a:spcBef>
                <a:spcPts val="0"/>
              </a:spcBef>
            </a:pPr>
            <a:r>
              <a:rPr lang="en-AU" sz="1400" b="0" i="0" dirty="0" smtClean="0">
                <a:solidFill>
                  <a:schemeClr val="tx1"/>
                </a:solidFill>
                <a:latin typeface="Futura Md BT" panose="020B0602020204020303" pitchFamily="34" charset="0"/>
              </a:rPr>
              <a:t>What </a:t>
            </a:r>
            <a:r>
              <a:rPr lang="en-AU" sz="1400" b="0" i="0" dirty="0">
                <a:solidFill>
                  <a:schemeClr val="tx1"/>
                </a:solidFill>
                <a:latin typeface="Futura Md BT" panose="020B0602020204020303" pitchFamily="34" charset="0"/>
              </a:rPr>
              <a:t>is matching </a:t>
            </a:r>
            <a:r>
              <a:rPr lang="en-AU" sz="1400" b="0" i="0" dirty="0" err="1">
                <a:solidFill>
                  <a:schemeClr val="tx1"/>
                </a:solidFill>
                <a:latin typeface="Futura Md BT" panose="020B0602020204020303" pitchFamily="34" charset="0"/>
              </a:rPr>
              <a:t>SmartHail</a:t>
            </a:r>
            <a:r>
              <a:rPr lang="en-AU" sz="1400" b="0" i="0" dirty="0">
                <a:solidFill>
                  <a:schemeClr val="tx1"/>
                </a:solidFill>
                <a:latin typeface="Futura Md BT" panose="020B0602020204020303" pitchFamily="34" charset="0"/>
              </a:rPr>
              <a:t> vehicle type? </a:t>
            </a:r>
          </a:p>
        </p:txBody>
      </p:sp>
    </p:spTree>
    <p:extLst>
      <p:ext uri="{BB962C8B-B14F-4D97-AF65-F5344CB8AC3E}">
        <p14:creationId xmlns:p14="http://schemas.microsoft.com/office/powerpoint/2010/main" val="94713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Attributes 3</a:t>
            </a:r>
            <a:endParaRPr lang="en-AU" sz="2800" dirty="0">
              <a:solidFill>
                <a:srgbClr val="00B0F0"/>
              </a:solidFill>
              <a:latin typeface="Futura Hv BT" panose="020B0702020204020204" pitchFamily="34" charset="0"/>
            </a:endParaRPr>
          </a:p>
        </p:txBody>
      </p:sp>
      <p:pic>
        <p:nvPicPr>
          <p:cNvPr id="8" name="Picture 7"/>
          <p:cNvPicPr/>
          <p:nvPr/>
        </p:nvPicPr>
        <p:blipFill rotWithShape="1">
          <a:blip r:embed="rId3"/>
          <a:srcRect l="583" t="811" r="1660" b="1080"/>
          <a:stretch/>
        </p:blipFill>
        <p:spPr>
          <a:xfrm>
            <a:off x="850107" y="1845586"/>
            <a:ext cx="4572000" cy="4114800"/>
          </a:xfrm>
          <a:prstGeom prst="rect">
            <a:avLst/>
          </a:prstGeom>
        </p:spPr>
      </p:pic>
      <p:pic>
        <p:nvPicPr>
          <p:cNvPr id="9" name="Picture 8" descr="C:\Users\bill.cumpston\AppData\Local\Microsoft\Windows\Temporary Internet Files\Content.Word\IMG_085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508" y="2191569"/>
            <a:ext cx="1972085" cy="4147317"/>
          </a:xfrm>
          <a:prstGeom prst="rect">
            <a:avLst/>
          </a:prstGeom>
          <a:noFill/>
          <a:ln w="19050">
            <a:solidFill>
              <a:schemeClr val="bg1"/>
            </a:solidFill>
          </a:ln>
        </p:spPr>
      </p:pic>
    </p:spTree>
    <p:extLst>
      <p:ext uri="{BB962C8B-B14F-4D97-AF65-F5344CB8AC3E}">
        <p14:creationId xmlns:p14="http://schemas.microsoft.com/office/powerpoint/2010/main" val="222873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Attributes 4</a:t>
            </a:r>
            <a:endParaRPr lang="en-AU" sz="2800" dirty="0">
              <a:solidFill>
                <a:srgbClr val="00B0F0"/>
              </a:solidFill>
              <a:latin typeface="Futura Hv BT" panose="020B0702020204020204" pitchFamily="34" charset="0"/>
            </a:endParaRPr>
          </a:p>
        </p:txBody>
      </p:sp>
      <p:pic>
        <p:nvPicPr>
          <p:cNvPr id="6" name="Picture 5"/>
          <p:cNvPicPr/>
          <p:nvPr/>
        </p:nvPicPr>
        <p:blipFill rotWithShape="1">
          <a:blip r:embed="rId3"/>
          <a:srcRect l="946" t="1034" r="1218" b="1034"/>
          <a:stretch/>
        </p:blipFill>
        <p:spPr>
          <a:xfrm>
            <a:off x="4191787" y="1435894"/>
            <a:ext cx="4431172" cy="4443412"/>
          </a:xfrm>
          <a:prstGeom prst="rect">
            <a:avLst/>
          </a:prstGeom>
        </p:spPr>
      </p:pic>
      <p:sp>
        <p:nvSpPr>
          <p:cNvPr id="10" name="Text Box 6"/>
          <p:cNvSpPr txBox="1">
            <a:spLocks noChangeArrowheads="1"/>
          </p:cNvSpPr>
          <p:nvPr/>
        </p:nvSpPr>
        <p:spPr bwMode="auto">
          <a:xfrm>
            <a:off x="729614" y="2402799"/>
            <a:ext cx="3520917" cy="3323987"/>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0"/>
              </a:spcBef>
            </a:pPr>
            <a:r>
              <a:rPr lang="en-AU" sz="1400" b="0" i="0" dirty="0" smtClean="0">
                <a:solidFill>
                  <a:srgbClr val="00B0F0"/>
                </a:solidFill>
                <a:latin typeface="Futura Md BT" panose="020B0602020204020303" pitchFamily="34" charset="0"/>
              </a:rPr>
              <a:t>Show during offer</a:t>
            </a:r>
          </a:p>
          <a:p>
            <a:pPr algn="l">
              <a:spcBef>
                <a:spcPts val="0"/>
              </a:spcBef>
            </a:pPr>
            <a:r>
              <a:rPr lang="en-AU" sz="1400" b="0" i="0" dirty="0" smtClean="0">
                <a:solidFill>
                  <a:schemeClr val="tx1"/>
                </a:solidFill>
                <a:latin typeface="Futura Md BT" panose="020B0602020204020303" pitchFamily="34" charset="0"/>
              </a:rPr>
              <a:t>Appears on driver screen when offer made</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Web</a:t>
            </a:r>
          </a:p>
          <a:p>
            <a:pPr algn="l">
              <a:spcBef>
                <a:spcPts val="0"/>
              </a:spcBef>
            </a:pPr>
            <a:r>
              <a:rPr lang="en-AU" sz="1400" b="0" i="0" dirty="0" smtClean="0">
                <a:solidFill>
                  <a:schemeClr val="tx1"/>
                </a:solidFill>
                <a:latin typeface="Futura Md BT" panose="020B0602020204020303" pitchFamily="34" charset="0"/>
              </a:rPr>
              <a:t>Allow limited types via the web</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Volunteer Job</a:t>
            </a:r>
          </a:p>
          <a:p>
            <a:pPr algn="l">
              <a:spcBef>
                <a:spcPts val="0"/>
              </a:spcBef>
            </a:pPr>
            <a:r>
              <a:rPr lang="en-AU" sz="1400" b="0" i="0" dirty="0" smtClean="0">
                <a:solidFill>
                  <a:schemeClr val="tx1"/>
                </a:solidFill>
                <a:latin typeface="Futura Md BT" panose="020B0602020204020303" pitchFamily="34" charset="0"/>
              </a:rPr>
              <a:t>No penalty applies</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Quick Booker</a:t>
            </a:r>
          </a:p>
          <a:p>
            <a:pPr algn="l">
              <a:spcBef>
                <a:spcPts val="0"/>
              </a:spcBef>
            </a:pPr>
            <a:r>
              <a:rPr lang="en-AU" sz="1400" b="0" i="0" dirty="0">
                <a:solidFill>
                  <a:schemeClr val="tx1"/>
                </a:solidFill>
                <a:latin typeface="Futura Md BT" panose="020B0602020204020303" pitchFamily="34" charset="0"/>
              </a:rPr>
              <a:t>Allow limited </a:t>
            </a:r>
            <a:r>
              <a:rPr lang="en-AU" sz="1400" b="0" i="0" dirty="0" smtClean="0">
                <a:solidFill>
                  <a:schemeClr val="tx1"/>
                </a:solidFill>
                <a:latin typeface="Futura Md BT" panose="020B0602020204020303" pitchFamily="34" charset="0"/>
              </a:rPr>
              <a:t>types</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Vehicles</a:t>
            </a:r>
          </a:p>
          <a:p>
            <a:pPr algn="l">
              <a:spcBef>
                <a:spcPts val="0"/>
              </a:spcBef>
            </a:pPr>
            <a:r>
              <a:rPr lang="en-AU" sz="1400" b="0" i="0" dirty="0" err="1" smtClean="0">
                <a:solidFill>
                  <a:schemeClr val="tx1"/>
                </a:solidFill>
                <a:latin typeface="Futura Md BT" panose="020B0602020204020303" pitchFamily="34" charset="0"/>
              </a:rPr>
              <a:t>Eg</a:t>
            </a:r>
            <a:r>
              <a:rPr lang="en-AU" sz="1400" b="0" i="0" dirty="0" smtClean="0">
                <a:solidFill>
                  <a:schemeClr val="tx1"/>
                </a:solidFill>
                <a:latin typeface="Futura Md BT" panose="020B0602020204020303" pitchFamily="34" charset="0"/>
              </a:rPr>
              <a:t> Wheelchair vehicle </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Drivers</a:t>
            </a:r>
          </a:p>
          <a:p>
            <a:pPr algn="l">
              <a:spcBef>
                <a:spcPts val="0"/>
              </a:spcBef>
            </a:pPr>
            <a:r>
              <a:rPr lang="en-AU" sz="1400" b="0" i="0" dirty="0" err="1" smtClean="0">
                <a:solidFill>
                  <a:schemeClr val="tx1"/>
                </a:solidFill>
                <a:latin typeface="Futura Md BT" panose="020B0602020204020303" pitchFamily="34" charset="0"/>
              </a:rPr>
              <a:t>Eg</a:t>
            </a:r>
            <a:r>
              <a:rPr lang="en-AU" sz="1400" b="0" i="0" dirty="0" smtClean="0">
                <a:solidFill>
                  <a:schemeClr val="tx1"/>
                </a:solidFill>
                <a:latin typeface="Futura Md BT" panose="020B0602020204020303" pitchFamily="34" charset="0"/>
              </a:rPr>
              <a:t> Authorised for school runs</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Bookings</a:t>
            </a:r>
          </a:p>
          <a:p>
            <a:pPr algn="l">
              <a:spcBef>
                <a:spcPts val="0"/>
              </a:spcBef>
            </a:pPr>
            <a:r>
              <a:rPr lang="en-AU" sz="1400" b="0" i="0" dirty="0" smtClean="0">
                <a:solidFill>
                  <a:schemeClr val="tx1"/>
                </a:solidFill>
                <a:latin typeface="Futura Md BT" panose="020B0602020204020303" pitchFamily="34" charset="0"/>
              </a:rPr>
              <a:t>Can be used to turn off an attribute </a:t>
            </a:r>
            <a:endParaRPr lang="en-AU" sz="1400" b="0" i="0" dirty="0">
              <a:solidFill>
                <a:schemeClr val="tx1"/>
              </a:solidFill>
              <a:latin typeface="Futura Md BT" panose="020B0602020204020303" pitchFamily="34" charset="0"/>
            </a:endParaRPr>
          </a:p>
        </p:txBody>
      </p:sp>
    </p:spTree>
    <p:extLst>
      <p:ext uri="{BB962C8B-B14F-4D97-AF65-F5344CB8AC3E}">
        <p14:creationId xmlns:p14="http://schemas.microsoft.com/office/powerpoint/2010/main" val="3700323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DISPATCHING</a:t>
            </a:r>
            <a:endParaRPr lang="en-AU" sz="2800" dirty="0">
              <a:solidFill>
                <a:srgbClr val="00B0F0"/>
              </a:solidFill>
              <a:latin typeface="Futura Hv BT" panose="020B0702020204020204" pitchFamily="34" charset="0"/>
            </a:endParaRPr>
          </a:p>
        </p:txBody>
      </p:sp>
      <p:sp>
        <p:nvSpPr>
          <p:cNvPr id="7" name="Text Box 6"/>
          <p:cNvSpPr txBox="1">
            <a:spLocks noChangeArrowheads="1"/>
          </p:cNvSpPr>
          <p:nvPr/>
        </p:nvSpPr>
        <p:spPr bwMode="auto">
          <a:xfrm>
            <a:off x="1698265" y="2149294"/>
            <a:ext cx="4146855" cy="1661993"/>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0"/>
              </a:spcBef>
            </a:pPr>
            <a:r>
              <a:rPr lang="en-AU" sz="1800" b="0" i="0" dirty="0" smtClean="0">
                <a:solidFill>
                  <a:schemeClr val="tx1"/>
                </a:solidFill>
                <a:latin typeface="Futura Md BT" panose="020B0602020204020303" pitchFamily="34" charset="0"/>
              </a:rPr>
              <a:t>Three options</a:t>
            </a:r>
            <a:endParaRPr lang="en-AU" sz="1800" b="0" i="0" dirty="0">
              <a:solidFill>
                <a:schemeClr val="tx1"/>
              </a:solidFill>
              <a:latin typeface="Futura Md BT" panose="020B0602020204020303" pitchFamily="34" charset="0"/>
            </a:endParaRP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Standard — Zones + Cover</a:t>
            </a: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Bidding</a:t>
            </a: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Closest car</a:t>
            </a:r>
            <a:endParaRPr lang="en-AU" sz="1800" b="0" i="0" dirty="0">
              <a:solidFill>
                <a:schemeClr val="tx1"/>
              </a:solidFill>
              <a:latin typeface="Futura Md BT" panose="020B0602020204020303" pitchFamily="34" charset="0"/>
            </a:endParaRPr>
          </a:p>
        </p:txBody>
      </p:sp>
    </p:spTree>
    <p:extLst>
      <p:ext uri="{BB962C8B-B14F-4D97-AF65-F5344CB8AC3E}">
        <p14:creationId xmlns:p14="http://schemas.microsoft.com/office/powerpoint/2010/main" val="2228056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DISPATCHING</a:t>
            </a:r>
          </a:p>
          <a:p>
            <a:r>
              <a:rPr lang="en-AU" sz="2800" dirty="0" smtClean="0">
                <a:solidFill>
                  <a:srgbClr val="00B0F0"/>
                </a:solidFill>
                <a:latin typeface="Futura Hv BT" panose="020B0702020204020204" pitchFamily="34" charset="0"/>
              </a:rPr>
              <a:t>	Standard Zones + Cover</a:t>
            </a:r>
            <a:endParaRPr lang="en-AU" sz="2800" dirty="0">
              <a:solidFill>
                <a:srgbClr val="00B0F0"/>
              </a:solidFill>
              <a:latin typeface="Futura Hv BT" panose="020B0702020204020204" pitchFamily="34" charset="0"/>
            </a:endParaRPr>
          </a:p>
        </p:txBody>
      </p:sp>
      <p:pic>
        <p:nvPicPr>
          <p:cNvPr id="7" name="Picture 6"/>
          <p:cNvPicPr/>
          <p:nvPr/>
        </p:nvPicPr>
        <p:blipFill>
          <a:blip r:embed="rId3"/>
          <a:stretch>
            <a:fillRect/>
          </a:stretch>
        </p:blipFill>
        <p:spPr>
          <a:xfrm>
            <a:off x="929639" y="1752600"/>
            <a:ext cx="5505450" cy="4352925"/>
          </a:xfrm>
          <a:prstGeom prst="rect">
            <a:avLst/>
          </a:prstGeom>
        </p:spPr>
      </p:pic>
      <p:pic>
        <p:nvPicPr>
          <p:cNvPr id="8" name="Picture 7"/>
          <p:cNvPicPr/>
          <p:nvPr/>
        </p:nvPicPr>
        <p:blipFill>
          <a:blip r:embed="rId4"/>
          <a:stretch>
            <a:fillRect/>
          </a:stretch>
        </p:blipFill>
        <p:spPr>
          <a:xfrm>
            <a:off x="3952875" y="5076824"/>
            <a:ext cx="3695700" cy="1419225"/>
          </a:xfrm>
          <a:prstGeom prst="rect">
            <a:avLst/>
          </a:prstGeom>
          <a:ln w="19050">
            <a:solidFill>
              <a:schemeClr val="bg1"/>
            </a:solidFill>
          </a:ln>
        </p:spPr>
      </p:pic>
    </p:spTree>
    <p:extLst>
      <p:ext uri="{BB962C8B-B14F-4D97-AF65-F5344CB8AC3E}">
        <p14:creationId xmlns:p14="http://schemas.microsoft.com/office/powerpoint/2010/main" val="80498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DISPATCHING</a:t>
            </a:r>
          </a:p>
          <a:p>
            <a:r>
              <a:rPr lang="en-AU" sz="2800" dirty="0" smtClean="0">
                <a:solidFill>
                  <a:srgbClr val="00B0F0"/>
                </a:solidFill>
                <a:latin typeface="Futura Hv BT" panose="020B0702020204020204" pitchFamily="34" charset="0"/>
              </a:rPr>
              <a:t>	Obstacle/Waypoints</a:t>
            </a:r>
            <a:endParaRPr lang="en-AU" sz="2800" dirty="0">
              <a:solidFill>
                <a:srgbClr val="00B0F0"/>
              </a:solidFill>
              <a:latin typeface="Futura Hv BT" panose="020B0702020204020204" pitchFamily="34" charset="0"/>
            </a:endParaRPr>
          </a:p>
        </p:txBody>
      </p:sp>
      <p:pic>
        <p:nvPicPr>
          <p:cNvPr id="2" name="Picture 1"/>
          <p:cNvPicPr>
            <a:picLocks noChangeAspect="1"/>
          </p:cNvPicPr>
          <p:nvPr/>
        </p:nvPicPr>
        <p:blipFill>
          <a:blip r:embed="rId3"/>
          <a:stretch>
            <a:fillRect/>
          </a:stretch>
        </p:blipFill>
        <p:spPr>
          <a:xfrm>
            <a:off x="3076684" y="1845586"/>
            <a:ext cx="5621289" cy="3288139"/>
          </a:xfrm>
          <a:prstGeom prst="rect">
            <a:avLst/>
          </a:prstGeom>
        </p:spPr>
      </p:pic>
      <p:pic>
        <p:nvPicPr>
          <p:cNvPr id="6" name="Picture 5"/>
          <p:cNvPicPr>
            <a:picLocks noChangeAspect="1"/>
          </p:cNvPicPr>
          <p:nvPr/>
        </p:nvPicPr>
        <p:blipFill>
          <a:blip r:embed="rId4"/>
          <a:stretch>
            <a:fillRect/>
          </a:stretch>
        </p:blipFill>
        <p:spPr>
          <a:xfrm>
            <a:off x="1562887" y="5659535"/>
            <a:ext cx="5257800" cy="504825"/>
          </a:xfrm>
          <a:prstGeom prst="rect">
            <a:avLst/>
          </a:prstGeom>
        </p:spPr>
      </p:pic>
    </p:spTree>
    <p:extLst>
      <p:ext uri="{BB962C8B-B14F-4D97-AF65-F5344CB8AC3E}">
        <p14:creationId xmlns:p14="http://schemas.microsoft.com/office/powerpoint/2010/main" val="66258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569660"/>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DISPATCHING</a:t>
            </a:r>
          </a:p>
          <a:p>
            <a:r>
              <a:rPr lang="en-AU" sz="2800" dirty="0" smtClean="0">
                <a:solidFill>
                  <a:srgbClr val="00B0F0"/>
                </a:solidFill>
                <a:latin typeface="Futura Hv BT" panose="020B0702020204020204" pitchFamily="34" charset="0"/>
              </a:rPr>
              <a:t>	Standard Zones + Cover</a:t>
            </a:r>
          </a:p>
          <a:p>
            <a:r>
              <a:rPr lang="en-AU" sz="2800" dirty="0">
                <a:solidFill>
                  <a:srgbClr val="00B0F0"/>
                </a:solidFill>
                <a:latin typeface="Futura Hv BT" panose="020B0702020204020204" pitchFamily="34" charset="0"/>
              </a:rPr>
              <a:t>	</a:t>
            </a:r>
            <a:r>
              <a:rPr lang="en-AU" sz="2800" dirty="0" smtClean="0">
                <a:solidFill>
                  <a:srgbClr val="00B0F0"/>
                </a:solidFill>
                <a:latin typeface="Futura Hv BT" panose="020B0702020204020204" pitchFamily="34" charset="0"/>
              </a:rPr>
              <a:t>	</a:t>
            </a:r>
            <a:r>
              <a:rPr lang="en-AU" sz="2400" dirty="0" smtClean="0">
                <a:solidFill>
                  <a:srgbClr val="00B0F0"/>
                </a:solidFill>
                <a:latin typeface="Futura Hv BT" panose="020B0702020204020204" pitchFamily="34" charset="0"/>
              </a:rPr>
              <a:t>Dispatching for apps</a:t>
            </a:r>
            <a:endParaRPr lang="en-AU" sz="2400" dirty="0">
              <a:solidFill>
                <a:srgbClr val="00B0F0"/>
              </a:solidFill>
              <a:latin typeface="Futura Hv BT" panose="020B0702020204020204" pitchFamily="34" charset="0"/>
            </a:endParaRPr>
          </a:p>
        </p:txBody>
      </p:sp>
      <p:sp>
        <p:nvSpPr>
          <p:cNvPr id="6" name="Text Box 6"/>
          <p:cNvSpPr txBox="1">
            <a:spLocks noChangeArrowheads="1"/>
          </p:cNvSpPr>
          <p:nvPr/>
        </p:nvSpPr>
        <p:spPr bwMode="auto">
          <a:xfrm>
            <a:off x="729614" y="2402799"/>
            <a:ext cx="3520917" cy="4185761"/>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0"/>
              </a:spcBef>
            </a:pPr>
            <a:r>
              <a:rPr lang="en-AU" sz="1400" b="0" i="0" dirty="0" smtClean="0">
                <a:solidFill>
                  <a:srgbClr val="00B0F0"/>
                </a:solidFill>
                <a:latin typeface="Futura Md BT" panose="020B0602020204020303" pitchFamily="34" charset="0"/>
              </a:rPr>
              <a:t>Not Serviceable</a:t>
            </a:r>
          </a:p>
          <a:p>
            <a:pPr algn="l">
              <a:spcBef>
                <a:spcPts val="0"/>
              </a:spcBef>
            </a:pPr>
            <a:r>
              <a:rPr lang="en-AU" sz="1400" b="0" i="0" dirty="0" smtClean="0">
                <a:solidFill>
                  <a:schemeClr val="tx1"/>
                </a:solidFill>
                <a:latin typeface="Futura Md BT" panose="020B0602020204020303" pitchFamily="34" charset="0"/>
              </a:rPr>
              <a:t>No app bookings accepted for this zone</a:t>
            </a:r>
          </a:p>
          <a:p>
            <a:pPr algn="l">
              <a:spcBef>
                <a:spcPts val="0"/>
              </a:spcBef>
            </a:pPr>
            <a:r>
              <a:rPr lang="en-AU" sz="1400" b="0" i="0" dirty="0" smtClean="0">
                <a:solidFill>
                  <a:srgbClr val="00B0F0"/>
                </a:solidFill>
                <a:latin typeface="Futura Md BT" panose="020B0602020204020303" pitchFamily="34" charset="0"/>
              </a:rPr>
              <a:t>Serviceable</a:t>
            </a:r>
          </a:p>
          <a:p>
            <a:pPr algn="l">
              <a:spcBef>
                <a:spcPts val="0"/>
              </a:spcBef>
            </a:pPr>
            <a:r>
              <a:rPr lang="en-AU" sz="1400" b="0" i="0" dirty="0" smtClean="0">
                <a:solidFill>
                  <a:schemeClr val="tx1"/>
                </a:solidFill>
                <a:latin typeface="Futura Md BT" panose="020B0602020204020303" pitchFamily="34" charset="0"/>
              </a:rPr>
              <a:t>All app bookings accepted</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Serviceable Destination</a:t>
            </a:r>
          </a:p>
          <a:p>
            <a:pPr algn="l">
              <a:spcBef>
                <a:spcPts val="0"/>
              </a:spcBef>
            </a:pPr>
            <a:r>
              <a:rPr lang="en-AU" sz="1400" b="0" i="0" dirty="0" smtClean="0">
                <a:solidFill>
                  <a:schemeClr val="tx1"/>
                </a:solidFill>
                <a:latin typeface="Futura Md BT" panose="020B0602020204020303" pitchFamily="34" charset="0"/>
              </a:rPr>
              <a:t>Will accept booking if destination is in this zone</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Serviceable Pickup</a:t>
            </a:r>
          </a:p>
          <a:p>
            <a:pPr algn="l">
              <a:spcBef>
                <a:spcPts val="0"/>
              </a:spcBef>
            </a:pPr>
            <a:r>
              <a:rPr lang="en-AU" sz="1400" b="0" i="0" dirty="0">
                <a:solidFill>
                  <a:schemeClr val="tx1"/>
                </a:solidFill>
                <a:latin typeface="Futura Md BT" panose="020B0602020204020303" pitchFamily="34" charset="0"/>
              </a:rPr>
              <a:t>Will accept booking if </a:t>
            </a:r>
            <a:r>
              <a:rPr lang="en-AU" sz="1400" b="0" i="0" dirty="0" smtClean="0">
                <a:solidFill>
                  <a:schemeClr val="tx1"/>
                </a:solidFill>
                <a:latin typeface="Futura Md BT" panose="020B0602020204020303" pitchFamily="34" charset="0"/>
              </a:rPr>
              <a:t>pickup is </a:t>
            </a:r>
            <a:r>
              <a:rPr lang="en-AU" sz="1400" b="0" i="0" dirty="0">
                <a:solidFill>
                  <a:schemeClr val="tx1"/>
                </a:solidFill>
                <a:latin typeface="Futura Md BT" panose="020B0602020204020303" pitchFamily="34" charset="0"/>
              </a:rPr>
              <a:t>in this </a:t>
            </a:r>
            <a:r>
              <a:rPr lang="en-AU" sz="1400" b="0" i="0" dirty="0" smtClean="0">
                <a:solidFill>
                  <a:schemeClr val="tx1"/>
                </a:solidFill>
                <a:latin typeface="Futura Md BT" panose="020B0602020204020303" pitchFamily="34" charset="0"/>
              </a:rPr>
              <a:t>zone</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Limited Service</a:t>
            </a:r>
          </a:p>
          <a:p>
            <a:pPr algn="l">
              <a:spcBef>
                <a:spcPts val="0"/>
              </a:spcBef>
            </a:pPr>
            <a:r>
              <a:rPr lang="en-AU" sz="1400" b="0" i="0" dirty="0" smtClean="0">
                <a:solidFill>
                  <a:schemeClr val="tx1"/>
                </a:solidFill>
                <a:latin typeface="Futura Md BT" panose="020B0602020204020303" pitchFamily="34" charset="0"/>
              </a:rPr>
              <a:t>Other address must be serviceable</a:t>
            </a:r>
            <a:br>
              <a:rPr lang="en-AU" sz="1400" b="0" i="0" dirty="0" smtClean="0">
                <a:solidFill>
                  <a:schemeClr val="tx1"/>
                </a:solidFill>
                <a:latin typeface="Futura Md BT" panose="020B0602020204020303" pitchFamily="34" charset="0"/>
              </a:rPr>
            </a:br>
            <a:r>
              <a:rPr lang="en-AU" sz="1400" b="0" i="0" dirty="0" err="1" smtClean="0">
                <a:solidFill>
                  <a:schemeClr val="tx1"/>
                </a:solidFill>
                <a:latin typeface="Futura Md BT" panose="020B0602020204020303" pitchFamily="34" charset="0"/>
              </a:rPr>
              <a:t>eg</a:t>
            </a:r>
            <a:r>
              <a:rPr lang="en-AU" sz="1400" b="0" i="0" dirty="0" smtClean="0">
                <a:solidFill>
                  <a:schemeClr val="tx1"/>
                </a:solidFill>
                <a:latin typeface="Futura Md BT" panose="020B0602020204020303" pitchFamily="34" charset="0"/>
              </a:rPr>
              <a:t> out of town </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Limited Pickup</a:t>
            </a:r>
          </a:p>
          <a:p>
            <a:pPr algn="l">
              <a:spcBef>
                <a:spcPts val="0"/>
              </a:spcBef>
            </a:pPr>
            <a:r>
              <a:rPr lang="en-AU" sz="1400" b="0" i="0" dirty="0" smtClean="0">
                <a:solidFill>
                  <a:schemeClr val="tx1"/>
                </a:solidFill>
                <a:latin typeface="Futura Md BT" panose="020B0602020204020303" pitchFamily="34" charset="0"/>
              </a:rPr>
              <a:t>Can only be used for pickup</a:t>
            </a:r>
            <a:endParaRPr lang="en-AU" sz="1400" b="0" i="0" dirty="0">
              <a:solidFill>
                <a:schemeClr val="tx1"/>
              </a:solidFill>
              <a:latin typeface="Futura Md BT" panose="020B0602020204020303" pitchFamily="34" charset="0"/>
            </a:endParaRPr>
          </a:p>
          <a:p>
            <a:pPr algn="l">
              <a:spcBef>
                <a:spcPts val="0"/>
              </a:spcBef>
            </a:pPr>
            <a:r>
              <a:rPr lang="en-AU" sz="1400" b="0" i="0" dirty="0" smtClean="0">
                <a:solidFill>
                  <a:srgbClr val="00B0F0"/>
                </a:solidFill>
                <a:latin typeface="Futura Md BT" panose="020B0602020204020303" pitchFamily="34" charset="0"/>
              </a:rPr>
              <a:t>Limited Destination</a:t>
            </a:r>
          </a:p>
          <a:p>
            <a:pPr algn="l">
              <a:spcBef>
                <a:spcPts val="0"/>
              </a:spcBef>
            </a:pPr>
            <a:r>
              <a:rPr lang="en-AU" sz="1400" b="0" i="0" dirty="0" smtClean="0">
                <a:solidFill>
                  <a:schemeClr val="tx1"/>
                </a:solidFill>
                <a:latin typeface="Futura Md BT" panose="020B0602020204020303" pitchFamily="34" charset="0"/>
              </a:rPr>
              <a:t>Can only be used as destination,</a:t>
            </a:r>
            <a:br>
              <a:rPr lang="en-AU" sz="1400" b="0" i="0" dirty="0" smtClean="0">
                <a:solidFill>
                  <a:schemeClr val="tx1"/>
                </a:solidFill>
                <a:latin typeface="Futura Md BT" panose="020B0602020204020303" pitchFamily="34" charset="0"/>
              </a:rPr>
            </a:br>
            <a:r>
              <a:rPr lang="en-AU" sz="1400" b="0" i="0" dirty="0" err="1" smtClean="0">
                <a:solidFill>
                  <a:schemeClr val="tx1"/>
                </a:solidFill>
                <a:latin typeface="Futura Md BT" panose="020B0602020204020303" pitchFamily="34" charset="0"/>
              </a:rPr>
              <a:t>eg</a:t>
            </a:r>
            <a:r>
              <a:rPr lang="en-AU" sz="1400" b="0" i="0" dirty="0" smtClean="0">
                <a:solidFill>
                  <a:schemeClr val="tx1"/>
                </a:solidFill>
                <a:latin typeface="Futura Md BT" panose="020B0602020204020303" pitchFamily="34" charset="0"/>
              </a:rPr>
              <a:t> no pickup at airport </a:t>
            </a:r>
            <a:endParaRPr lang="en-AU" sz="1400" b="0" i="0" dirty="0">
              <a:solidFill>
                <a:schemeClr val="tx1"/>
              </a:solidFill>
              <a:latin typeface="Futura Md BT" panose="020B0602020204020303" pitchFamily="34" charset="0"/>
            </a:endParaRPr>
          </a:p>
        </p:txBody>
      </p:sp>
      <p:pic>
        <p:nvPicPr>
          <p:cNvPr id="9" name="Picture 8"/>
          <p:cNvPicPr/>
          <p:nvPr/>
        </p:nvPicPr>
        <p:blipFill>
          <a:blip r:embed="rId3"/>
          <a:stretch>
            <a:fillRect/>
          </a:stretch>
        </p:blipFill>
        <p:spPr>
          <a:xfrm>
            <a:off x="4029074" y="3021805"/>
            <a:ext cx="4866005" cy="1962309"/>
          </a:xfrm>
          <a:prstGeom prst="rect">
            <a:avLst/>
          </a:prstGeom>
        </p:spPr>
      </p:pic>
    </p:spTree>
    <p:extLst>
      <p:ext uri="{BB962C8B-B14F-4D97-AF65-F5344CB8AC3E}">
        <p14:creationId xmlns:p14="http://schemas.microsoft.com/office/powerpoint/2010/main" val="45630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PENALTIES</a:t>
            </a:r>
          </a:p>
        </p:txBody>
      </p:sp>
      <p:pic>
        <p:nvPicPr>
          <p:cNvPr id="2" name="Picture 1"/>
          <p:cNvPicPr>
            <a:picLocks noChangeAspect="1"/>
          </p:cNvPicPr>
          <p:nvPr/>
        </p:nvPicPr>
        <p:blipFill>
          <a:blip r:embed="rId3"/>
          <a:stretch>
            <a:fillRect/>
          </a:stretch>
        </p:blipFill>
        <p:spPr>
          <a:xfrm>
            <a:off x="4670145" y="865493"/>
            <a:ext cx="3752850" cy="390525"/>
          </a:xfrm>
          <a:prstGeom prst="rect">
            <a:avLst/>
          </a:prstGeom>
        </p:spPr>
      </p:pic>
      <p:pic>
        <p:nvPicPr>
          <p:cNvPr id="3" name="Picture 2"/>
          <p:cNvPicPr>
            <a:picLocks noChangeAspect="1"/>
          </p:cNvPicPr>
          <p:nvPr/>
        </p:nvPicPr>
        <p:blipFill>
          <a:blip r:embed="rId4"/>
          <a:stretch>
            <a:fillRect/>
          </a:stretch>
        </p:blipFill>
        <p:spPr>
          <a:xfrm>
            <a:off x="5165445" y="1549248"/>
            <a:ext cx="3257550" cy="1924050"/>
          </a:xfrm>
          <a:prstGeom prst="rect">
            <a:avLst/>
          </a:prstGeom>
        </p:spPr>
      </p:pic>
    </p:spTree>
    <p:extLst>
      <p:ext uri="{BB962C8B-B14F-4D97-AF65-F5344CB8AC3E}">
        <p14:creationId xmlns:p14="http://schemas.microsoft.com/office/powerpoint/2010/main" val="2093333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PENALTIES</a:t>
            </a:r>
          </a:p>
        </p:txBody>
      </p:sp>
      <p:pic>
        <p:nvPicPr>
          <p:cNvPr id="7" name="Picture 6"/>
          <p:cNvPicPr/>
          <p:nvPr/>
        </p:nvPicPr>
        <p:blipFill>
          <a:blip r:embed="rId3"/>
          <a:stretch>
            <a:fillRect/>
          </a:stretch>
        </p:blipFill>
        <p:spPr>
          <a:xfrm>
            <a:off x="1533379" y="5080801"/>
            <a:ext cx="4438650" cy="1343025"/>
          </a:xfrm>
          <a:prstGeom prst="rect">
            <a:avLst/>
          </a:prstGeom>
        </p:spPr>
      </p:pic>
      <p:pic>
        <p:nvPicPr>
          <p:cNvPr id="8" name="Picture 7"/>
          <p:cNvPicPr/>
          <p:nvPr/>
        </p:nvPicPr>
        <p:blipFill>
          <a:blip r:embed="rId4"/>
          <a:stretch>
            <a:fillRect/>
          </a:stretch>
        </p:blipFill>
        <p:spPr>
          <a:xfrm>
            <a:off x="1533379" y="2225478"/>
            <a:ext cx="2860429" cy="724554"/>
          </a:xfrm>
          <a:prstGeom prst="rect">
            <a:avLst/>
          </a:prstGeom>
        </p:spPr>
      </p:pic>
      <p:sp>
        <p:nvSpPr>
          <p:cNvPr id="10" name="TextBox 9"/>
          <p:cNvSpPr txBox="1"/>
          <p:nvPr/>
        </p:nvSpPr>
        <p:spPr>
          <a:xfrm>
            <a:off x="-155918" y="4557581"/>
            <a:ext cx="6524297" cy="523220"/>
          </a:xfrm>
          <a:prstGeom prst="rect">
            <a:avLst/>
          </a:prstGeom>
          <a:noFill/>
        </p:spPr>
        <p:txBody>
          <a:bodyPr wrap="square" rtlCol="0">
            <a:spAutoFit/>
          </a:bodyPr>
          <a:lstStyle/>
          <a:p>
            <a:r>
              <a:rPr lang="en-AU" sz="2800" dirty="0" smtClean="0">
                <a:solidFill>
                  <a:srgbClr val="00B0F0"/>
                </a:solidFill>
                <a:latin typeface="Futura Hv BT" panose="020B0702020204020204" pitchFamily="34" charset="0"/>
              </a:rPr>
              <a:t>	Zone Adjustments</a:t>
            </a:r>
            <a:endParaRPr lang="en-AU" sz="2400" dirty="0">
              <a:solidFill>
                <a:srgbClr val="00B0F0"/>
              </a:solidFill>
              <a:latin typeface="Futura Hv BT" panose="020B0702020204020204" pitchFamily="34" charset="0"/>
            </a:endParaRPr>
          </a:p>
        </p:txBody>
      </p:sp>
      <p:sp>
        <p:nvSpPr>
          <p:cNvPr id="9" name="TextBox 8"/>
          <p:cNvSpPr txBox="1"/>
          <p:nvPr/>
        </p:nvSpPr>
        <p:spPr>
          <a:xfrm>
            <a:off x="732528" y="1529633"/>
            <a:ext cx="3545058" cy="523220"/>
          </a:xfrm>
          <a:prstGeom prst="rect">
            <a:avLst/>
          </a:prstGeom>
          <a:noFill/>
        </p:spPr>
        <p:txBody>
          <a:bodyPr wrap="square" rtlCol="0">
            <a:spAutoFit/>
          </a:bodyPr>
          <a:lstStyle/>
          <a:p>
            <a:r>
              <a:rPr lang="en-AU" sz="2800" dirty="0" smtClean="0">
                <a:solidFill>
                  <a:srgbClr val="00B0F0"/>
                </a:solidFill>
                <a:latin typeface="Futura Hv BT" panose="020B0702020204020204" pitchFamily="34" charset="0"/>
              </a:rPr>
              <a:t>Initial Values</a:t>
            </a:r>
            <a:endParaRPr lang="en-AU" sz="2400" dirty="0">
              <a:solidFill>
                <a:srgbClr val="00B0F0"/>
              </a:solidFill>
              <a:latin typeface="Futura Hv BT" panose="020B0702020204020204" pitchFamily="34" charset="0"/>
            </a:endParaRPr>
          </a:p>
        </p:txBody>
      </p:sp>
      <p:pic>
        <p:nvPicPr>
          <p:cNvPr id="2" name="Picture 1"/>
          <p:cNvPicPr>
            <a:picLocks noChangeAspect="1"/>
          </p:cNvPicPr>
          <p:nvPr/>
        </p:nvPicPr>
        <p:blipFill>
          <a:blip r:embed="rId5"/>
          <a:stretch>
            <a:fillRect/>
          </a:stretch>
        </p:blipFill>
        <p:spPr>
          <a:xfrm>
            <a:off x="4670145" y="865493"/>
            <a:ext cx="3752850" cy="390525"/>
          </a:xfrm>
          <a:prstGeom prst="rect">
            <a:avLst/>
          </a:prstGeom>
        </p:spPr>
      </p:pic>
      <p:pic>
        <p:nvPicPr>
          <p:cNvPr id="3" name="Picture 2"/>
          <p:cNvPicPr>
            <a:picLocks noChangeAspect="1"/>
          </p:cNvPicPr>
          <p:nvPr/>
        </p:nvPicPr>
        <p:blipFill>
          <a:blip r:embed="rId6"/>
          <a:stretch>
            <a:fillRect/>
          </a:stretch>
        </p:blipFill>
        <p:spPr>
          <a:xfrm>
            <a:off x="5165445" y="1549248"/>
            <a:ext cx="3257550" cy="1924050"/>
          </a:xfrm>
          <a:prstGeom prst="rect">
            <a:avLst/>
          </a:prstGeom>
        </p:spPr>
      </p:pic>
      <p:pic>
        <p:nvPicPr>
          <p:cNvPr id="4" name="Picture 3"/>
          <p:cNvPicPr>
            <a:picLocks noChangeAspect="1"/>
          </p:cNvPicPr>
          <p:nvPr/>
        </p:nvPicPr>
        <p:blipFill>
          <a:blip r:embed="rId7"/>
          <a:stretch>
            <a:fillRect/>
          </a:stretch>
        </p:blipFill>
        <p:spPr>
          <a:xfrm>
            <a:off x="1533890" y="3803743"/>
            <a:ext cx="2771775" cy="571500"/>
          </a:xfrm>
          <a:prstGeom prst="rect">
            <a:avLst/>
          </a:prstGeom>
        </p:spPr>
      </p:pic>
      <p:sp>
        <p:nvSpPr>
          <p:cNvPr id="11" name="TextBox 10"/>
          <p:cNvSpPr txBox="1"/>
          <p:nvPr/>
        </p:nvSpPr>
        <p:spPr>
          <a:xfrm>
            <a:off x="760607" y="3180511"/>
            <a:ext cx="3545058" cy="523220"/>
          </a:xfrm>
          <a:prstGeom prst="rect">
            <a:avLst/>
          </a:prstGeom>
          <a:noFill/>
        </p:spPr>
        <p:txBody>
          <a:bodyPr wrap="square" rtlCol="0">
            <a:spAutoFit/>
          </a:bodyPr>
          <a:lstStyle/>
          <a:p>
            <a:r>
              <a:rPr lang="en-AU" sz="2800" dirty="0" smtClean="0">
                <a:solidFill>
                  <a:srgbClr val="00B0F0"/>
                </a:solidFill>
                <a:latin typeface="Futura Hv BT" panose="020B0702020204020204" pitchFamily="34" charset="0"/>
              </a:rPr>
              <a:t>Job adjustments</a:t>
            </a:r>
            <a:endParaRPr lang="en-AU" sz="2400" dirty="0">
              <a:solidFill>
                <a:srgbClr val="00B0F0"/>
              </a:solidFill>
              <a:latin typeface="Futura Hv BT" panose="020B0702020204020204" pitchFamily="34" charset="0"/>
            </a:endParaRPr>
          </a:p>
        </p:txBody>
      </p:sp>
    </p:spTree>
    <p:extLst>
      <p:ext uri="{BB962C8B-B14F-4D97-AF65-F5344CB8AC3E}">
        <p14:creationId xmlns:p14="http://schemas.microsoft.com/office/powerpoint/2010/main" val="25783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REFERENCE</a:t>
            </a:r>
            <a:endParaRPr lang="en-AU" sz="4000" dirty="0">
              <a:solidFill>
                <a:srgbClr val="00B0F0"/>
              </a:solidFill>
              <a:latin typeface="Futura Hv BT" panose="020B0702020204020204" pitchFamily="34" charset="0"/>
            </a:endParaRPr>
          </a:p>
        </p:txBody>
      </p:sp>
      <p:pic>
        <p:nvPicPr>
          <p:cNvPr id="7" name="Picture 6"/>
          <p:cNvPicPr/>
          <p:nvPr/>
        </p:nvPicPr>
        <p:blipFill>
          <a:blip r:embed="rId3"/>
          <a:stretch>
            <a:fillRect/>
          </a:stretch>
        </p:blipFill>
        <p:spPr>
          <a:xfrm>
            <a:off x="1406208" y="1746250"/>
            <a:ext cx="5731510" cy="2908300"/>
          </a:xfrm>
          <a:prstGeom prst="rect">
            <a:avLst/>
          </a:prstGeom>
        </p:spPr>
      </p:pic>
    </p:spTree>
    <p:extLst>
      <p:ext uri="{BB962C8B-B14F-4D97-AF65-F5344CB8AC3E}">
        <p14:creationId xmlns:p14="http://schemas.microsoft.com/office/powerpoint/2010/main" val="138255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STANDARD ZONES</a:t>
            </a:r>
            <a:endParaRPr lang="en-AU" sz="4000" dirty="0">
              <a:solidFill>
                <a:srgbClr val="00B0F0"/>
              </a:solidFill>
              <a:latin typeface="Futura Hv BT" panose="020B0702020204020204" pitchFamily="34" charset="0"/>
            </a:endParaRPr>
          </a:p>
          <a:p>
            <a:r>
              <a:rPr lang="en-AU" sz="2800" dirty="0" smtClean="0">
                <a:solidFill>
                  <a:srgbClr val="00B0F0"/>
                </a:solidFill>
                <a:latin typeface="Futura Hv BT" panose="020B0702020204020204" pitchFamily="34" charset="0"/>
              </a:rPr>
              <a:t>	Layers</a:t>
            </a:r>
            <a:endParaRPr lang="en-AU" sz="2400" dirty="0">
              <a:solidFill>
                <a:srgbClr val="00B0F0"/>
              </a:solidFill>
              <a:latin typeface="Futura Hv BT" panose="020B0702020204020204" pitchFamily="34" charset="0"/>
            </a:endParaRPr>
          </a:p>
        </p:txBody>
      </p:sp>
      <p:pic>
        <p:nvPicPr>
          <p:cNvPr id="2" name="Picture 1"/>
          <p:cNvPicPr>
            <a:picLocks noChangeAspect="1"/>
          </p:cNvPicPr>
          <p:nvPr/>
        </p:nvPicPr>
        <p:blipFill>
          <a:blip r:embed="rId3"/>
          <a:stretch>
            <a:fillRect/>
          </a:stretch>
        </p:blipFill>
        <p:spPr>
          <a:xfrm>
            <a:off x="3446865" y="1784763"/>
            <a:ext cx="4647004" cy="3120885"/>
          </a:xfrm>
          <a:prstGeom prst="rect">
            <a:avLst/>
          </a:prstGeom>
        </p:spPr>
      </p:pic>
      <p:pic>
        <p:nvPicPr>
          <p:cNvPr id="3" name="Picture 2"/>
          <p:cNvPicPr>
            <a:picLocks noChangeAspect="1"/>
          </p:cNvPicPr>
          <p:nvPr/>
        </p:nvPicPr>
        <p:blipFill>
          <a:blip r:embed="rId4"/>
          <a:stretch>
            <a:fillRect/>
          </a:stretch>
        </p:blipFill>
        <p:spPr>
          <a:xfrm>
            <a:off x="3446865" y="5130653"/>
            <a:ext cx="3457254" cy="808331"/>
          </a:xfrm>
          <a:prstGeom prst="rect">
            <a:avLst/>
          </a:prstGeom>
        </p:spPr>
      </p:pic>
    </p:spTree>
    <p:extLst>
      <p:ext uri="{BB962C8B-B14F-4D97-AF65-F5344CB8AC3E}">
        <p14:creationId xmlns:p14="http://schemas.microsoft.com/office/powerpoint/2010/main" val="2658567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STANDARD ZONES</a:t>
            </a:r>
          </a:p>
          <a:p>
            <a:r>
              <a:rPr lang="en-AU" sz="2800" dirty="0" smtClean="0">
                <a:solidFill>
                  <a:srgbClr val="00B0F0"/>
                </a:solidFill>
                <a:latin typeface="Futura Hv BT" panose="020B0702020204020204" pitchFamily="34" charset="0"/>
              </a:rPr>
              <a:t>	Plotting</a:t>
            </a:r>
            <a:endParaRPr lang="en-AU" sz="2400" dirty="0">
              <a:solidFill>
                <a:srgbClr val="00B0F0"/>
              </a:solidFill>
              <a:latin typeface="Futura Hv BT" panose="020B0702020204020204" pitchFamily="34" charset="0"/>
            </a:endParaRPr>
          </a:p>
        </p:txBody>
      </p:sp>
      <p:pic>
        <p:nvPicPr>
          <p:cNvPr id="8" name="Picture 7"/>
          <p:cNvPicPr/>
          <p:nvPr/>
        </p:nvPicPr>
        <p:blipFill>
          <a:blip r:embed="rId3"/>
          <a:stretch>
            <a:fillRect/>
          </a:stretch>
        </p:blipFill>
        <p:spPr>
          <a:xfrm>
            <a:off x="1977707" y="2011044"/>
            <a:ext cx="5731510" cy="3778885"/>
          </a:xfrm>
          <a:prstGeom prst="rect">
            <a:avLst/>
          </a:prstGeom>
        </p:spPr>
      </p:pic>
    </p:spTree>
    <p:extLst>
      <p:ext uri="{BB962C8B-B14F-4D97-AF65-F5344CB8AC3E}">
        <p14:creationId xmlns:p14="http://schemas.microsoft.com/office/powerpoint/2010/main" val="4050098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COVER</a:t>
            </a:r>
          </a:p>
          <a:p>
            <a:r>
              <a:rPr lang="en-AU" sz="2800" dirty="0" smtClean="0">
                <a:solidFill>
                  <a:srgbClr val="00B0F0"/>
                </a:solidFill>
                <a:latin typeface="Futura Hv BT" panose="020B0702020204020204" pitchFamily="34" charset="0"/>
              </a:rPr>
              <a:t>	Setting distance</a:t>
            </a:r>
            <a:endParaRPr lang="en-AU" sz="2400" dirty="0">
              <a:solidFill>
                <a:srgbClr val="00B0F0"/>
              </a:solidFill>
              <a:latin typeface="Futura Hv BT" panose="020B0702020204020204" pitchFamily="34" charset="0"/>
            </a:endParaRPr>
          </a:p>
        </p:txBody>
      </p:sp>
      <p:pic>
        <p:nvPicPr>
          <p:cNvPr id="3" name="Picture 2"/>
          <p:cNvPicPr>
            <a:picLocks noChangeAspect="1"/>
          </p:cNvPicPr>
          <p:nvPr/>
        </p:nvPicPr>
        <p:blipFill>
          <a:blip r:embed="rId3"/>
          <a:stretch>
            <a:fillRect/>
          </a:stretch>
        </p:blipFill>
        <p:spPr>
          <a:xfrm>
            <a:off x="3446865" y="1977732"/>
            <a:ext cx="3457254" cy="808331"/>
          </a:xfrm>
          <a:prstGeom prst="rect">
            <a:avLst/>
          </a:prstGeom>
        </p:spPr>
      </p:pic>
      <p:pic>
        <p:nvPicPr>
          <p:cNvPr id="6" name="Picture 5"/>
          <p:cNvPicPr/>
          <p:nvPr/>
        </p:nvPicPr>
        <p:blipFill>
          <a:blip r:embed="rId4"/>
          <a:stretch>
            <a:fillRect/>
          </a:stretch>
        </p:blipFill>
        <p:spPr>
          <a:xfrm>
            <a:off x="3446865" y="4371978"/>
            <a:ext cx="3457575" cy="257175"/>
          </a:xfrm>
          <a:prstGeom prst="rect">
            <a:avLst/>
          </a:prstGeom>
        </p:spPr>
      </p:pic>
      <p:sp>
        <p:nvSpPr>
          <p:cNvPr id="7" name="Text Box 6"/>
          <p:cNvSpPr txBox="1">
            <a:spLocks noChangeArrowheads="1"/>
          </p:cNvSpPr>
          <p:nvPr/>
        </p:nvSpPr>
        <p:spPr bwMode="auto">
          <a:xfrm>
            <a:off x="2904979" y="3202901"/>
            <a:ext cx="5338910" cy="892552"/>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algn="l">
              <a:spcBef>
                <a:spcPts val="600"/>
              </a:spcBef>
            </a:pPr>
            <a:r>
              <a:rPr lang="en-AU" sz="1400" b="0" i="0" dirty="0">
                <a:solidFill>
                  <a:schemeClr val="tx1"/>
                </a:solidFill>
                <a:latin typeface="Futura Md BT" panose="020B0602020204020303" pitchFamily="34" charset="0"/>
              </a:rPr>
              <a:t>Applies when no suitable car in layers.</a:t>
            </a:r>
          </a:p>
          <a:p>
            <a:pPr algn="l">
              <a:spcBef>
                <a:spcPts val="600"/>
              </a:spcBef>
            </a:pPr>
            <a:r>
              <a:rPr lang="en-AU" sz="1400" b="0" i="0" dirty="0">
                <a:solidFill>
                  <a:schemeClr val="tx1"/>
                </a:solidFill>
                <a:latin typeface="Futura Md BT" panose="020B0602020204020303" pitchFamily="34" charset="0"/>
              </a:rPr>
              <a:t>SmartMove looks for driver prepared to travel to the job.</a:t>
            </a:r>
          </a:p>
          <a:p>
            <a:pPr algn="l">
              <a:spcBef>
                <a:spcPts val="600"/>
              </a:spcBef>
            </a:pPr>
            <a:r>
              <a:rPr lang="en-AU" sz="1400" b="0" i="0" dirty="0">
                <a:solidFill>
                  <a:schemeClr val="tx1"/>
                </a:solidFill>
                <a:latin typeface="Futura Md BT" panose="020B0602020204020303" pitchFamily="34" charset="0"/>
              </a:rPr>
              <a:t>Choose closest, after adjusting for time vacant.</a:t>
            </a:r>
          </a:p>
        </p:txBody>
      </p:sp>
    </p:spTree>
    <p:extLst>
      <p:ext uri="{BB962C8B-B14F-4D97-AF65-F5344CB8AC3E}">
        <p14:creationId xmlns:p14="http://schemas.microsoft.com/office/powerpoint/2010/main" val="1920640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COVER</a:t>
            </a:r>
            <a:endParaRPr lang="en-AU" sz="2400" dirty="0">
              <a:solidFill>
                <a:srgbClr val="00B0F0"/>
              </a:solidFill>
              <a:latin typeface="Futura Hv BT" panose="020B0702020204020204" pitchFamily="34" charset="0"/>
            </a:endParaRPr>
          </a:p>
        </p:txBody>
      </p:sp>
      <p:pic>
        <p:nvPicPr>
          <p:cNvPr id="4" name="Picture 3"/>
          <p:cNvPicPr/>
          <p:nvPr/>
        </p:nvPicPr>
        <p:blipFill>
          <a:blip r:embed="rId3"/>
          <a:stretch>
            <a:fillRect/>
          </a:stretch>
        </p:blipFill>
        <p:spPr>
          <a:xfrm>
            <a:off x="1800225" y="1743074"/>
            <a:ext cx="3457575" cy="257175"/>
          </a:xfrm>
          <a:prstGeom prst="rect">
            <a:avLst/>
          </a:prstGeom>
        </p:spPr>
      </p:pic>
      <p:sp>
        <p:nvSpPr>
          <p:cNvPr id="6" name="Text Box 6"/>
          <p:cNvSpPr txBox="1">
            <a:spLocks noChangeArrowheads="1"/>
          </p:cNvSpPr>
          <p:nvPr/>
        </p:nvSpPr>
        <p:spPr bwMode="auto">
          <a:xfrm>
            <a:off x="1698265" y="2149294"/>
            <a:ext cx="6038416" cy="4216539"/>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marL="342900" indent="-342900" algn="l">
              <a:spcBef>
                <a:spcPts val="1200"/>
              </a:spcBef>
              <a:buFontTx/>
              <a:buBlip>
                <a:blip r:embed="rId4"/>
              </a:buBlip>
            </a:pPr>
            <a:r>
              <a:rPr lang="en-AU" sz="1800" b="0" i="0" dirty="0" smtClean="0">
                <a:solidFill>
                  <a:schemeClr val="tx1"/>
                </a:solidFill>
                <a:latin typeface="Futura Md BT" panose="020B0602020204020303" pitchFamily="34" charset="0"/>
              </a:rPr>
              <a:t>New queued booking given </a:t>
            </a:r>
            <a:r>
              <a:rPr lang="en-AU" sz="1800" b="0" i="0" dirty="0">
                <a:solidFill>
                  <a:schemeClr val="tx1"/>
                </a:solidFill>
                <a:latin typeface="Futura Md BT" panose="020B0602020204020303" pitchFamily="34" charset="0"/>
              </a:rPr>
              <a:t>to the </a:t>
            </a:r>
            <a:r>
              <a:rPr lang="en-AU" sz="1800" b="0" i="0" dirty="0" smtClean="0">
                <a:solidFill>
                  <a:schemeClr val="tx1"/>
                </a:solidFill>
                <a:latin typeface="Futura Md BT" panose="020B0602020204020303" pitchFamily="34" charset="0"/>
              </a:rPr>
              <a:t>‘closest’ car willing to do the job</a:t>
            </a:r>
          </a:p>
          <a:p>
            <a:pPr marL="342900" indent="-342900" algn="l">
              <a:spcBef>
                <a:spcPts val="1200"/>
              </a:spcBef>
              <a:buFontTx/>
              <a:buBlip>
                <a:blip r:embed="rId4"/>
              </a:buBlip>
            </a:pPr>
            <a:r>
              <a:rPr lang="en-AU" sz="1800" b="0" i="0" dirty="0" smtClean="0">
                <a:solidFill>
                  <a:schemeClr val="tx1"/>
                </a:solidFill>
                <a:latin typeface="Futura Md BT" panose="020B0602020204020303" pitchFamily="34" charset="0"/>
              </a:rPr>
              <a:t>Similarly newly available car given ‘closest’ booking waiting in the cover queue</a:t>
            </a:r>
            <a:endParaRPr lang="en-AU" sz="1800" b="0" i="0" dirty="0">
              <a:solidFill>
                <a:schemeClr val="tx1"/>
              </a:solidFill>
              <a:latin typeface="Futura Md BT" panose="020B0602020204020303" pitchFamily="34" charset="0"/>
            </a:endParaRPr>
          </a:p>
          <a:p>
            <a:pPr marL="342900" indent="-342900" algn="l">
              <a:spcBef>
                <a:spcPts val="1200"/>
              </a:spcBef>
              <a:buFontTx/>
              <a:buBlip>
                <a:blip r:embed="rId4"/>
              </a:buBlip>
            </a:pPr>
            <a:r>
              <a:rPr lang="en-AU" sz="1800" b="0" i="0" dirty="0" smtClean="0">
                <a:solidFill>
                  <a:schemeClr val="tx1"/>
                </a:solidFill>
                <a:latin typeface="Futura Md BT" panose="020B0602020204020303" pitchFamily="34" charset="0"/>
              </a:rPr>
              <a:t>‘Distance’ </a:t>
            </a:r>
            <a:r>
              <a:rPr lang="en-AU" sz="1800" b="0" i="0" dirty="0">
                <a:solidFill>
                  <a:schemeClr val="tx1"/>
                </a:solidFill>
                <a:latin typeface="Futura Md BT" panose="020B0602020204020303" pitchFamily="34" charset="0"/>
              </a:rPr>
              <a:t>adjusted based on time vacant</a:t>
            </a:r>
          </a:p>
          <a:p>
            <a:pPr marL="342900" indent="-342900" algn="l">
              <a:spcBef>
                <a:spcPts val="1200"/>
              </a:spcBef>
              <a:buFontTx/>
              <a:buBlip>
                <a:blip r:embed="rId4"/>
              </a:buBlip>
            </a:pPr>
            <a:endParaRPr lang="en-AU" sz="1800" b="0" i="0" dirty="0">
              <a:solidFill>
                <a:schemeClr val="tx1"/>
              </a:solidFill>
              <a:latin typeface="Futura Md BT" panose="020B0602020204020303" pitchFamily="34" charset="0"/>
            </a:endParaRPr>
          </a:p>
          <a:p>
            <a:pPr algn="l">
              <a:spcBef>
                <a:spcPts val="1200"/>
              </a:spcBef>
            </a:pPr>
            <a:r>
              <a:rPr lang="en-AU" sz="1800" b="0" i="0" dirty="0">
                <a:solidFill>
                  <a:schemeClr val="tx1"/>
                </a:solidFill>
                <a:latin typeface="Futura Md BT" panose="020B0602020204020303" pitchFamily="34" charset="0"/>
              </a:rPr>
              <a:t>Example</a:t>
            </a:r>
          </a:p>
          <a:p>
            <a:pPr marL="342900" indent="-342900" algn="l">
              <a:spcBef>
                <a:spcPts val="1200"/>
              </a:spcBef>
              <a:buFontTx/>
              <a:buBlip>
                <a:blip r:embed="rId4"/>
              </a:buBlip>
            </a:pPr>
            <a:r>
              <a:rPr lang="en-AU" sz="1800" b="0" i="0" dirty="0">
                <a:solidFill>
                  <a:schemeClr val="tx1"/>
                </a:solidFill>
                <a:latin typeface="Futura Md BT" panose="020B0602020204020303" pitchFamily="34" charset="0"/>
              </a:rPr>
              <a:t>Car A 3km away</a:t>
            </a:r>
          </a:p>
          <a:p>
            <a:pPr marL="342900" indent="-342900" algn="l">
              <a:spcBef>
                <a:spcPts val="1200"/>
              </a:spcBef>
              <a:buFontTx/>
              <a:buBlip>
                <a:blip r:embed="rId4"/>
              </a:buBlip>
            </a:pPr>
            <a:r>
              <a:rPr lang="en-AU" sz="1800" b="0" i="0" dirty="0">
                <a:solidFill>
                  <a:schemeClr val="tx1"/>
                </a:solidFill>
                <a:latin typeface="Futura Md BT" panose="020B0602020204020303" pitchFamily="34" charset="0"/>
              </a:rPr>
              <a:t>Car B 5km away but vacant </a:t>
            </a:r>
            <a:r>
              <a:rPr lang="en-AU" sz="1800" b="0" i="0" dirty="0" smtClean="0">
                <a:solidFill>
                  <a:schemeClr val="tx1"/>
                </a:solidFill>
                <a:latin typeface="Futura Md BT" panose="020B0602020204020303" pitchFamily="34" charset="0"/>
              </a:rPr>
              <a:t>15 </a:t>
            </a:r>
            <a:r>
              <a:rPr lang="en-AU" sz="1800" b="0" i="0" dirty="0">
                <a:solidFill>
                  <a:schemeClr val="tx1"/>
                </a:solidFill>
                <a:latin typeface="Futura Md BT" panose="020B0602020204020303" pitchFamily="34" charset="0"/>
              </a:rPr>
              <a:t>minutes</a:t>
            </a:r>
          </a:p>
          <a:p>
            <a:pPr marL="342900" indent="-342900" algn="l">
              <a:spcBef>
                <a:spcPts val="1200"/>
              </a:spcBef>
              <a:buFontTx/>
              <a:buBlip>
                <a:blip r:embed="rId4"/>
              </a:buBlip>
            </a:pPr>
            <a:r>
              <a:rPr lang="en-AU" sz="1800" b="0" i="0" dirty="0">
                <a:solidFill>
                  <a:schemeClr val="tx1"/>
                </a:solidFill>
                <a:latin typeface="Futura Md BT" panose="020B0602020204020303" pitchFamily="34" charset="0"/>
              </a:rPr>
              <a:t>Job given to car B as </a:t>
            </a:r>
            <a:r>
              <a:rPr lang="en-AU" sz="1800" b="0" i="0" dirty="0" smtClean="0">
                <a:solidFill>
                  <a:schemeClr val="tx1"/>
                </a:solidFill>
                <a:latin typeface="Futura Md BT" panose="020B0602020204020303" pitchFamily="34" charset="0"/>
              </a:rPr>
              <a:t>3km </a:t>
            </a:r>
            <a:r>
              <a:rPr lang="en-AU" sz="1800" b="0" i="0" dirty="0">
                <a:solidFill>
                  <a:schemeClr val="tx1"/>
                </a:solidFill>
                <a:latin typeface="Futura Md BT" panose="020B0602020204020303" pitchFamily="34" charset="0"/>
              </a:rPr>
              <a:t>subtracted from </a:t>
            </a:r>
            <a:r>
              <a:rPr lang="en-AU" sz="1800" b="0" i="0" dirty="0" smtClean="0">
                <a:solidFill>
                  <a:schemeClr val="tx1"/>
                </a:solidFill>
                <a:latin typeface="Futura Md BT" panose="020B0602020204020303" pitchFamily="34" charset="0"/>
              </a:rPr>
              <a:t>distance to ‘appear’ 2km away</a:t>
            </a:r>
            <a:endParaRPr lang="en-AU" sz="1800" b="0" i="0" dirty="0">
              <a:solidFill>
                <a:schemeClr val="tx1"/>
              </a:solidFill>
              <a:latin typeface="Futura Md BT" panose="020B0602020204020303" pitchFamily="34" charset="0"/>
            </a:endParaRPr>
          </a:p>
        </p:txBody>
      </p:sp>
    </p:spTree>
    <p:extLst>
      <p:ext uri="{BB962C8B-B14F-4D97-AF65-F5344CB8AC3E}">
        <p14:creationId xmlns:p14="http://schemas.microsoft.com/office/powerpoint/2010/main" val="217094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8719" y="2783605"/>
            <a:ext cx="5879306" cy="2955207"/>
          </a:xfrm>
          <a:prstGeom prst="rect">
            <a:avLst/>
          </a:prstGeom>
        </p:spPr>
      </p:pic>
      <p:pic>
        <p:nvPicPr>
          <p:cNvPr id="7" name="Picture 6"/>
          <p:cNvPicPr/>
          <p:nvPr/>
        </p:nvPicPr>
        <p:blipFill rotWithShape="1">
          <a:blip r:embed="rId4"/>
          <a:srcRect t="13599"/>
          <a:stretch/>
        </p:blipFill>
        <p:spPr>
          <a:xfrm>
            <a:off x="1364457" y="1993106"/>
            <a:ext cx="4410075" cy="929958"/>
          </a:xfrm>
          <a:prstGeom prst="rect">
            <a:avLst/>
          </a:prstGeom>
        </p:spPr>
      </p:pic>
      <p:sp>
        <p:nvSpPr>
          <p:cNvPr id="8" name="TextBox 7"/>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BIDDING</a:t>
            </a:r>
          </a:p>
        </p:txBody>
      </p:sp>
    </p:spTree>
    <p:extLst>
      <p:ext uri="{BB962C8B-B14F-4D97-AF65-F5344CB8AC3E}">
        <p14:creationId xmlns:p14="http://schemas.microsoft.com/office/powerpoint/2010/main" val="414637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CLOSEST CAR</a:t>
            </a:r>
          </a:p>
          <a:p>
            <a:r>
              <a:rPr lang="en-AU" sz="2800" dirty="0" smtClean="0">
                <a:solidFill>
                  <a:srgbClr val="00B0F0"/>
                </a:solidFill>
                <a:latin typeface="Futura Hv BT" panose="020B0702020204020204" pitchFamily="34" charset="0"/>
              </a:rPr>
              <a:t>	No location dispatch</a:t>
            </a:r>
            <a:endParaRPr lang="en-AU" sz="2400" dirty="0">
              <a:solidFill>
                <a:srgbClr val="00B0F0"/>
              </a:solidFill>
              <a:latin typeface="Futura Hv BT" panose="020B0702020204020204" pitchFamily="34" charset="0"/>
            </a:endParaRPr>
          </a:p>
        </p:txBody>
      </p:sp>
      <p:sp>
        <p:nvSpPr>
          <p:cNvPr id="6" name="Text Box 6"/>
          <p:cNvSpPr txBox="1">
            <a:spLocks noChangeArrowheads="1"/>
          </p:cNvSpPr>
          <p:nvPr/>
        </p:nvSpPr>
        <p:spPr bwMode="auto">
          <a:xfrm>
            <a:off x="2241190" y="2720794"/>
            <a:ext cx="6038416" cy="1938992"/>
          </a:xfrm>
          <a:prstGeom prst="rect">
            <a:avLst/>
          </a:prstGeom>
          <a:noFill/>
          <a:ln w="9525">
            <a:noFill/>
            <a:miter lim="800000"/>
            <a:headEnd/>
            <a:tailEnd/>
          </a:ln>
        </p:spPr>
        <p:txBody>
          <a:bodyPr wrap="square">
            <a:spAutoFit/>
          </a:bodyPr>
          <a:lstStyle>
            <a:defPPr>
              <a:defRPr lang="en-AU"/>
            </a:defPPr>
            <a:lvl1pPr algn="r" rtl="0" fontAlgn="base">
              <a:spcBef>
                <a:spcPct val="50000"/>
              </a:spcBef>
              <a:spcAft>
                <a:spcPct val="0"/>
              </a:spcAft>
              <a:defRPr sz="2400" b="1" i="1" kern="1200">
                <a:solidFill>
                  <a:srgbClr val="CC3300"/>
                </a:solidFill>
                <a:latin typeface="Arial" charset="0"/>
                <a:ea typeface="+mn-ea"/>
                <a:cs typeface="+mn-cs"/>
              </a:defRPr>
            </a:lvl1pPr>
            <a:lvl2pPr marL="457200" algn="r" rtl="0" fontAlgn="base">
              <a:spcBef>
                <a:spcPct val="50000"/>
              </a:spcBef>
              <a:spcAft>
                <a:spcPct val="0"/>
              </a:spcAft>
              <a:defRPr sz="2400" b="1" i="1" kern="1200">
                <a:solidFill>
                  <a:srgbClr val="CC3300"/>
                </a:solidFill>
                <a:latin typeface="Arial" charset="0"/>
                <a:ea typeface="+mn-ea"/>
                <a:cs typeface="+mn-cs"/>
              </a:defRPr>
            </a:lvl2pPr>
            <a:lvl3pPr marL="914400" algn="r" rtl="0" fontAlgn="base">
              <a:spcBef>
                <a:spcPct val="50000"/>
              </a:spcBef>
              <a:spcAft>
                <a:spcPct val="0"/>
              </a:spcAft>
              <a:defRPr sz="2400" b="1" i="1" kern="1200">
                <a:solidFill>
                  <a:srgbClr val="CC3300"/>
                </a:solidFill>
                <a:latin typeface="Arial" charset="0"/>
                <a:ea typeface="+mn-ea"/>
                <a:cs typeface="+mn-cs"/>
              </a:defRPr>
            </a:lvl3pPr>
            <a:lvl4pPr marL="1371600" algn="r" rtl="0" fontAlgn="base">
              <a:spcBef>
                <a:spcPct val="50000"/>
              </a:spcBef>
              <a:spcAft>
                <a:spcPct val="0"/>
              </a:spcAft>
              <a:defRPr sz="2400" b="1" i="1" kern="1200">
                <a:solidFill>
                  <a:srgbClr val="CC3300"/>
                </a:solidFill>
                <a:latin typeface="Arial" charset="0"/>
                <a:ea typeface="+mn-ea"/>
                <a:cs typeface="+mn-cs"/>
              </a:defRPr>
            </a:lvl4pPr>
            <a:lvl5pPr marL="1828800" algn="r" rtl="0" fontAlgn="base">
              <a:spcBef>
                <a:spcPct val="50000"/>
              </a:spcBef>
              <a:spcAft>
                <a:spcPct val="0"/>
              </a:spcAft>
              <a:defRPr sz="2400" b="1" i="1" kern="1200">
                <a:solidFill>
                  <a:srgbClr val="CC3300"/>
                </a:solidFill>
                <a:latin typeface="Arial" charset="0"/>
                <a:ea typeface="+mn-ea"/>
                <a:cs typeface="+mn-cs"/>
              </a:defRPr>
            </a:lvl5pPr>
            <a:lvl6pPr marL="2286000" algn="l" defTabSz="914400" rtl="0" eaLnBrk="1" latinLnBrk="0" hangingPunct="1">
              <a:defRPr sz="2400" b="1" i="1" kern="1200">
                <a:solidFill>
                  <a:srgbClr val="CC3300"/>
                </a:solidFill>
                <a:latin typeface="Arial" charset="0"/>
                <a:ea typeface="+mn-ea"/>
                <a:cs typeface="+mn-cs"/>
              </a:defRPr>
            </a:lvl6pPr>
            <a:lvl7pPr marL="2743200" algn="l" defTabSz="914400" rtl="0" eaLnBrk="1" latinLnBrk="0" hangingPunct="1">
              <a:defRPr sz="2400" b="1" i="1" kern="1200">
                <a:solidFill>
                  <a:srgbClr val="CC3300"/>
                </a:solidFill>
                <a:latin typeface="Arial" charset="0"/>
                <a:ea typeface="+mn-ea"/>
                <a:cs typeface="+mn-cs"/>
              </a:defRPr>
            </a:lvl7pPr>
            <a:lvl8pPr marL="3200400" algn="l" defTabSz="914400" rtl="0" eaLnBrk="1" latinLnBrk="0" hangingPunct="1">
              <a:defRPr sz="2400" b="1" i="1" kern="1200">
                <a:solidFill>
                  <a:srgbClr val="CC3300"/>
                </a:solidFill>
                <a:latin typeface="Arial" charset="0"/>
                <a:ea typeface="+mn-ea"/>
                <a:cs typeface="+mn-cs"/>
              </a:defRPr>
            </a:lvl8pPr>
            <a:lvl9pPr marL="3657600" algn="l" defTabSz="914400" rtl="0" eaLnBrk="1" latinLnBrk="0" hangingPunct="1">
              <a:defRPr sz="2400" b="1" i="1" kern="1200">
                <a:solidFill>
                  <a:srgbClr val="CC3300"/>
                </a:solidFill>
                <a:latin typeface="Arial" charset="0"/>
                <a:ea typeface="+mn-ea"/>
                <a:cs typeface="+mn-cs"/>
              </a:defRPr>
            </a:lvl9pPr>
          </a:lstStyle>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Intended </a:t>
            </a:r>
            <a:r>
              <a:rPr lang="en-AU" sz="1800" b="0" i="0" dirty="0">
                <a:solidFill>
                  <a:schemeClr val="tx1"/>
                </a:solidFill>
                <a:latin typeface="Futura Md BT" panose="020B0602020204020303" pitchFamily="34" charset="0"/>
              </a:rPr>
              <a:t>to be used when a job must be </a:t>
            </a:r>
            <a:r>
              <a:rPr lang="en-AU" sz="1800" b="0" i="0" dirty="0" smtClean="0">
                <a:solidFill>
                  <a:schemeClr val="tx1"/>
                </a:solidFill>
                <a:latin typeface="Futura Md BT" panose="020B0602020204020303" pitchFamily="34" charset="0"/>
              </a:rPr>
              <a:t>dispatched (or has waited too long)</a:t>
            </a:r>
            <a:endParaRPr lang="en-AU" sz="1800" b="0" i="0" dirty="0">
              <a:solidFill>
                <a:schemeClr val="tx1"/>
              </a:solidFill>
              <a:latin typeface="Futura Md BT" panose="020B0602020204020303" pitchFamily="34" charset="0"/>
            </a:endParaRP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Will </a:t>
            </a:r>
            <a:r>
              <a:rPr lang="en-AU" sz="1800" b="0" i="0" dirty="0">
                <a:solidFill>
                  <a:schemeClr val="tx1"/>
                </a:solidFill>
                <a:latin typeface="Futura Md BT" panose="020B0602020204020303" pitchFamily="34" charset="0"/>
              </a:rPr>
              <a:t>be allocated to “closest” suitable car</a:t>
            </a: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Normally </a:t>
            </a:r>
            <a:r>
              <a:rPr lang="en-AU" sz="1800" b="0" i="0" dirty="0">
                <a:solidFill>
                  <a:schemeClr val="tx1"/>
                </a:solidFill>
                <a:latin typeface="Futura Md BT" panose="020B0602020204020303" pitchFamily="34" charset="0"/>
              </a:rPr>
              <a:t>set for wheelchair work</a:t>
            </a:r>
          </a:p>
          <a:p>
            <a:pPr marL="342900" indent="-342900" algn="l">
              <a:spcBef>
                <a:spcPts val="1200"/>
              </a:spcBef>
              <a:buFontTx/>
              <a:buBlip>
                <a:blip r:embed="rId3"/>
              </a:buBlip>
            </a:pPr>
            <a:r>
              <a:rPr lang="en-AU" sz="1800" b="0" i="0" dirty="0" smtClean="0">
                <a:solidFill>
                  <a:schemeClr val="tx1"/>
                </a:solidFill>
                <a:latin typeface="Futura Md BT" panose="020B0602020204020303" pitchFamily="34" charset="0"/>
              </a:rPr>
              <a:t>Vehicle </a:t>
            </a:r>
            <a:r>
              <a:rPr lang="en-AU" sz="1800" b="0" i="0" dirty="0">
                <a:solidFill>
                  <a:schemeClr val="tx1"/>
                </a:solidFill>
                <a:latin typeface="Futura Md BT" panose="020B0602020204020303" pitchFamily="34" charset="0"/>
              </a:rPr>
              <a:t>settings </a:t>
            </a:r>
            <a:r>
              <a:rPr lang="en-AU" sz="1800" b="0" i="0" smtClean="0">
                <a:solidFill>
                  <a:schemeClr val="tx1"/>
                </a:solidFill>
                <a:latin typeface="Futura Md BT" panose="020B0602020204020303" pitchFamily="34" charset="0"/>
              </a:rPr>
              <a:t>can be ignored</a:t>
            </a:r>
            <a:endParaRPr lang="en-AU" sz="1800" b="0" i="0" dirty="0">
              <a:solidFill>
                <a:schemeClr val="tx1"/>
              </a:solidFill>
              <a:latin typeface="Futura Md BT" panose="020B0602020204020303" pitchFamily="34" charset="0"/>
            </a:endParaRPr>
          </a:p>
        </p:txBody>
      </p:sp>
    </p:spTree>
    <p:extLst>
      <p:ext uri="{BB962C8B-B14F-4D97-AF65-F5344CB8AC3E}">
        <p14:creationId xmlns:p14="http://schemas.microsoft.com/office/powerpoint/2010/main" val="2560079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2947" y="2463800"/>
            <a:ext cx="4838105" cy="1930400"/>
          </a:xfrm>
          <a:prstGeom prst="rect">
            <a:avLst/>
          </a:prstGeom>
        </p:spPr>
      </p:pic>
    </p:spTree>
    <p:extLst>
      <p:ext uri="{BB962C8B-B14F-4D97-AF65-F5344CB8AC3E}">
        <p14:creationId xmlns:p14="http://schemas.microsoft.com/office/powerpoint/2010/main" val="291490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707886"/>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endParaRPr lang="en-AU" sz="4000" dirty="0">
              <a:solidFill>
                <a:srgbClr val="00B0F0"/>
              </a:solidFill>
              <a:latin typeface="Futura Hv BT" panose="020B0702020204020204" pitchFamily="34" charset="0"/>
            </a:endParaRPr>
          </a:p>
        </p:txBody>
      </p:sp>
      <p:pic>
        <p:nvPicPr>
          <p:cNvPr id="4" name="Picture 3"/>
          <p:cNvPicPr/>
          <p:nvPr/>
        </p:nvPicPr>
        <p:blipFill>
          <a:blip r:embed="rId3"/>
          <a:stretch>
            <a:fillRect/>
          </a:stretch>
        </p:blipFill>
        <p:spPr>
          <a:xfrm>
            <a:off x="1449070" y="2589530"/>
            <a:ext cx="5731510" cy="535940"/>
          </a:xfrm>
          <a:prstGeom prst="rect">
            <a:avLst/>
          </a:prstGeom>
        </p:spPr>
      </p:pic>
    </p:spTree>
    <p:extLst>
      <p:ext uri="{BB962C8B-B14F-4D97-AF65-F5344CB8AC3E}">
        <p14:creationId xmlns:p14="http://schemas.microsoft.com/office/powerpoint/2010/main" val="403680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Details</a:t>
            </a:r>
            <a:endParaRPr lang="en-AU" sz="2800" dirty="0">
              <a:solidFill>
                <a:srgbClr val="00B0F0"/>
              </a:solidFill>
              <a:latin typeface="Futura Hv BT" panose="020B0702020204020204" pitchFamily="34" charset="0"/>
            </a:endParaRPr>
          </a:p>
        </p:txBody>
      </p:sp>
      <p:pic>
        <p:nvPicPr>
          <p:cNvPr id="6" name="Picture 5"/>
          <p:cNvPicPr/>
          <p:nvPr/>
        </p:nvPicPr>
        <p:blipFill>
          <a:blip r:embed="rId3"/>
          <a:stretch>
            <a:fillRect/>
          </a:stretch>
        </p:blipFill>
        <p:spPr>
          <a:xfrm>
            <a:off x="929639" y="1845586"/>
            <a:ext cx="3785965" cy="4390907"/>
          </a:xfrm>
          <a:prstGeom prst="rect">
            <a:avLst/>
          </a:prstGeom>
        </p:spPr>
      </p:pic>
      <p:pic>
        <p:nvPicPr>
          <p:cNvPr id="7" name="Picture 6"/>
          <p:cNvPicPr/>
          <p:nvPr/>
        </p:nvPicPr>
        <p:blipFill>
          <a:blip r:embed="rId4"/>
          <a:stretch>
            <a:fillRect/>
          </a:stretch>
        </p:blipFill>
        <p:spPr>
          <a:xfrm>
            <a:off x="5314951" y="4805815"/>
            <a:ext cx="3343262" cy="1216365"/>
          </a:xfrm>
          <a:prstGeom prst="rect">
            <a:avLst/>
          </a:prstGeom>
        </p:spPr>
      </p:pic>
      <p:cxnSp>
        <p:nvCxnSpPr>
          <p:cNvPr id="27" name="Straight Arrow Connector 26"/>
          <p:cNvCxnSpPr>
            <a:endCxn id="7" idx="1"/>
          </p:cNvCxnSpPr>
          <p:nvPr/>
        </p:nvCxnSpPr>
        <p:spPr>
          <a:xfrm flipV="1">
            <a:off x="4400550" y="5413998"/>
            <a:ext cx="914401" cy="3438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57750" y="3343275"/>
            <a:ext cx="2886075" cy="14625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78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No show, resubmit reasons</a:t>
            </a:r>
            <a:endParaRPr lang="en-AU" sz="2800" dirty="0">
              <a:solidFill>
                <a:srgbClr val="00B0F0"/>
              </a:solidFill>
              <a:latin typeface="Futura Hv BT" panose="020B0702020204020204" pitchFamily="34" charset="0"/>
            </a:endParaRPr>
          </a:p>
        </p:txBody>
      </p:sp>
      <p:pic>
        <p:nvPicPr>
          <p:cNvPr id="8" name="Picture 7"/>
          <p:cNvPicPr/>
          <p:nvPr/>
        </p:nvPicPr>
        <p:blipFill>
          <a:blip r:embed="rId3"/>
          <a:stretch>
            <a:fillRect/>
          </a:stretch>
        </p:blipFill>
        <p:spPr>
          <a:xfrm>
            <a:off x="929639" y="1956118"/>
            <a:ext cx="5731510" cy="1545590"/>
          </a:xfrm>
          <a:prstGeom prst="rect">
            <a:avLst/>
          </a:prstGeom>
        </p:spPr>
      </p:pic>
      <p:pic>
        <p:nvPicPr>
          <p:cNvPr id="9" name="Picture 8"/>
          <p:cNvPicPr/>
          <p:nvPr/>
        </p:nvPicPr>
        <p:blipFill rotWithShape="1">
          <a:blip r:embed="rId4"/>
          <a:srcRect l="500" t="1359" r="773" b="3865"/>
          <a:stretch/>
        </p:blipFill>
        <p:spPr>
          <a:xfrm>
            <a:off x="2178844" y="3550443"/>
            <a:ext cx="5172075" cy="1814513"/>
          </a:xfrm>
          <a:prstGeom prst="rect">
            <a:avLst/>
          </a:prstGeom>
        </p:spPr>
      </p:pic>
      <p:pic>
        <p:nvPicPr>
          <p:cNvPr id="3" name="Picture 2"/>
          <p:cNvPicPr>
            <a:picLocks noChangeAspect="1"/>
          </p:cNvPicPr>
          <p:nvPr/>
        </p:nvPicPr>
        <p:blipFill>
          <a:blip r:embed="rId5"/>
          <a:stretch>
            <a:fillRect/>
          </a:stretch>
        </p:blipFill>
        <p:spPr>
          <a:xfrm>
            <a:off x="4410075" y="5538787"/>
            <a:ext cx="1066800" cy="438150"/>
          </a:xfrm>
          <a:prstGeom prst="rect">
            <a:avLst/>
          </a:prstGeom>
        </p:spPr>
      </p:pic>
    </p:spTree>
    <p:extLst>
      <p:ext uri="{BB962C8B-B14F-4D97-AF65-F5344CB8AC3E}">
        <p14:creationId xmlns:p14="http://schemas.microsoft.com/office/powerpoint/2010/main" val="82897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Messages</a:t>
            </a:r>
            <a:endParaRPr lang="en-AU" sz="2800" dirty="0">
              <a:solidFill>
                <a:srgbClr val="00B0F0"/>
              </a:solidFill>
              <a:latin typeface="Futura Hv BT" panose="020B0702020204020204" pitchFamily="34" charset="0"/>
            </a:endParaRPr>
          </a:p>
        </p:txBody>
      </p:sp>
      <p:pic>
        <p:nvPicPr>
          <p:cNvPr id="6" name="Picture 5"/>
          <p:cNvPicPr/>
          <p:nvPr/>
        </p:nvPicPr>
        <p:blipFill>
          <a:blip r:embed="rId3"/>
          <a:stretch>
            <a:fillRect/>
          </a:stretch>
        </p:blipFill>
        <p:spPr>
          <a:xfrm>
            <a:off x="1149033" y="2254567"/>
            <a:ext cx="5731510" cy="1034415"/>
          </a:xfrm>
          <a:prstGeom prst="rect">
            <a:avLst/>
          </a:prstGeom>
        </p:spPr>
      </p:pic>
      <p:pic>
        <p:nvPicPr>
          <p:cNvPr id="7" name="Picture 6"/>
          <p:cNvPicPr/>
          <p:nvPr/>
        </p:nvPicPr>
        <p:blipFill>
          <a:blip r:embed="rId4"/>
          <a:stretch>
            <a:fillRect/>
          </a:stretch>
        </p:blipFill>
        <p:spPr>
          <a:xfrm>
            <a:off x="1663383" y="3697963"/>
            <a:ext cx="5731510" cy="744855"/>
          </a:xfrm>
          <a:prstGeom prst="rect">
            <a:avLst/>
          </a:prstGeom>
        </p:spPr>
      </p:pic>
    </p:spTree>
    <p:extLst>
      <p:ext uri="{BB962C8B-B14F-4D97-AF65-F5344CB8AC3E}">
        <p14:creationId xmlns:p14="http://schemas.microsoft.com/office/powerpoint/2010/main" val="33951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Expenses</a:t>
            </a:r>
            <a:endParaRPr lang="en-AU" sz="2800" dirty="0">
              <a:solidFill>
                <a:srgbClr val="00B0F0"/>
              </a:solidFill>
              <a:latin typeface="Futura Hv BT" panose="020B0702020204020204" pitchFamily="34" charset="0"/>
            </a:endParaRPr>
          </a:p>
        </p:txBody>
      </p:sp>
      <p:pic>
        <p:nvPicPr>
          <p:cNvPr id="8" name="Picture 7"/>
          <p:cNvPicPr/>
          <p:nvPr/>
        </p:nvPicPr>
        <p:blipFill>
          <a:blip r:embed="rId3"/>
          <a:stretch>
            <a:fillRect/>
          </a:stretch>
        </p:blipFill>
        <p:spPr>
          <a:xfrm>
            <a:off x="1262062" y="2047875"/>
            <a:ext cx="4276725" cy="1333500"/>
          </a:xfrm>
          <a:prstGeom prst="rect">
            <a:avLst/>
          </a:prstGeom>
        </p:spPr>
      </p:pic>
      <p:pic>
        <p:nvPicPr>
          <p:cNvPr id="9" name="Picture 8"/>
          <p:cNvPicPr/>
          <p:nvPr/>
        </p:nvPicPr>
        <p:blipFill>
          <a:blip r:embed="rId4"/>
          <a:stretch>
            <a:fillRect/>
          </a:stretch>
        </p:blipFill>
        <p:spPr>
          <a:xfrm>
            <a:off x="1919287" y="3381375"/>
            <a:ext cx="5362575" cy="1647825"/>
          </a:xfrm>
          <a:prstGeom prst="rect">
            <a:avLst/>
          </a:prstGeom>
        </p:spPr>
      </p:pic>
      <p:pic>
        <p:nvPicPr>
          <p:cNvPr id="10" name="Picture 9"/>
          <p:cNvPicPr/>
          <p:nvPr/>
        </p:nvPicPr>
        <p:blipFill>
          <a:blip r:embed="rId5"/>
          <a:stretch>
            <a:fillRect/>
          </a:stretch>
        </p:blipFill>
        <p:spPr>
          <a:xfrm>
            <a:off x="3881437" y="5186362"/>
            <a:ext cx="2952750" cy="971550"/>
          </a:xfrm>
          <a:prstGeom prst="rect">
            <a:avLst/>
          </a:prstGeom>
        </p:spPr>
      </p:pic>
    </p:spTree>
    <p:extLst>
      <p:ext uri="{BB962C8B-B14F-4D97-AF65-F5344CB8AC3E}">
        <p14:creationId xmlns:p14="http://schemas.microsoft.com/office/powerpoint/2010/main" val="279551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Requirements</a:t>
            </a:r>
            <a:endParaRPr lang="en-AU" sz="2800" dirty="0">
              <a:solidFill>
                <a:srgbClr val="00B0F0"/>
              </a:solidFill>
              <a:latin typeface="Futura Hv BT" panose="020B0702020204020204" pitchFamily="34" charset="0"/>
            </a:endParaRPr>
          </a:p>
        </p:txBody>
      </p:sp>
      <p:pic>
        <p:nvPicPr>
          <p:cNvPr id="6" name="Picture 5"/>
          <p:cNvPicPr/>
          <p:nvPr/>
        </p:nvPicPr>
        <p:blipFill>
          <a:blip r:embed="rId3"/>
          <a:stretch>
            <a:fillRect/>
          </a:stretch>
        </p:blipFill>
        <p:spPr>
          <a:xfrm>
            <a:off x="1733550" y="2847975"/>
            <a:ext cx="5676900" cy="1162050"/>
          </a:xfrm>
          <a:prstGeom prst="rect">
            <a:avLst/>
          </a:prstGeom>
        </p:spPr>
      </p:pic>
    </p:spTree>
    <p:extLst>
      <p:ext uri="{BB962C8B-B14F-4D97-AF65-F5344CB8AC3E}">
        <p14:creationId xmlns:p14="http://schemas.microsoft.com/office/powerpoint/2010/main" val="3404621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9639" y="706813"/>
            <a:ext cx="6524297" cy="1138773"/>
          </a:xfrm>
          <a:prstGeom prst="rect">
            <a:avLst/>
          </a:prstGeom>
          <a:noFill/>
        </p:spPr>
        <p:txBody>
          <a:bodyPr wrap="square" rtlCol="0">
            <a:spAutoFit/>
          </a:bodyPr>
          <a:lstStyle/>
          <a:p>
            <a:r>
              <a:rPr lang="en-AU" sz="4000" dirty="0" smtClean="0">
                <a:solidFill>
                  <a:srgbClr val="00B0F0"/>
                </a:solidFill>
                <a:latin typeface="Futura Hv BT" panose="020B0702020204020204" pitchFamily="34" charset="0"/>
              </a:rPr>
              <a:t>FLEET CONFIGURATION</a:t>
            </a:r>
          </a:p>
          <a:p>
            <a:r>
              <a:rPr lang="en-AU" sz="2800" dirty="0" smtClean="0">
                <a:solidFill>
                  <a:srgbClr val="00B0F0"/>
                </a:solidFill>
                <a:latin typeface="Futura Hv BT" panose="020B0702020204020204" pitchFamily="34" charset="0"/>
              </a:rPr>
              <a:t>	Attributes 1</a:t>
            </a:r>
            <a:endParaRPr lang="en-AU" sz="2800" dirty="0">
              <a:solidFill>
                <a:srgbClr val="00B0F0"/>
              </a:solidFill>
              <a:latin typeface="Futura Hv BT" panose="020B0702020204020204" pitchFamily="34" charset="0"/>
            </a:endParaRPr>
          </a:p>
        </p:txBody>
      </p:sp>
      <p:pic>
        <p:nvPicPr>
          <p:cNvPr id="4" name="Picture 3"/>
          <p:cNvPicPr/>
          <p:nvPr/>
        </p:nvPicPr>
        <p:blipFill>
          <a:blip r:embed="rId3"/>
          <a:stretch>
            <a:fillRect/>
          </a:stretch>
        </p:blipFill>
        <p:spPr>
          <a:xfrm>
            <a:off x="1347787" y="2078830"/>
            <a:ext cx="1162050" cy="2343150"/>
          </a:xfrm>
          <a:prstGeom prst="rect">
            <a:avLst/>
          </a:prstGeom>
        </p:spPr>
      </p:pic>
      <p:pic>
        <p:nvPicPr>
          <p:cNvPr id="7" name="Picture 6"/>
          <p:cNvPicPr/>
          <p:nvPr/>
        </p:nvPicPr>
        <p:blipFill rotWithShape="1">
          <a:blip r:embed="rId4"/>
          <a:srcRect l="655" t="1072" r="895" b="655"/>
          <a:stretch/>
        </p:blipFill>
        <p:spPr>
          <a:xfrm>
            <a:off x="3350419" y="2121695"/>
            <a:ext cx="3929062" cy="3929062"/>
          </a:xfrm>
          <a:prstGeom prst="rect">
            <a:avLst/>
          </a:prstGeom>
        </p:spPr>
      </p:pic>
      <p:sp>
        <p:nvSpPr>
          <p:cNvPr id="8" name="TextBox 7"/>
          <p:cNvSpPr txBox="1"/>
          <p:nvPr/>
        </p:nvSpPr>
        <p:spPr>
          <a:xfrm>
            <a:off x="929639" y="4783811"/>
            <a:ext cx="2363630" cy="830997"/>
          </a:xfrm>
          <a:prstGeom prst="rect">
            <a:avLst/>
          </a:prstGeom>
          <a:noFill/>
        </p:spPr>
        <p:txBody>
          <a:bodyPr wrap="square" rtlCol="0">
            <a:spAutoFit/>
          </a:bodyPr>
          <a:lstStyle/>
          <a:p>
            <a:r>
              <a:rPr lang="en-AU" sz="2400" i="1" dirty="0" smtClean="0">
                <a:solidFill>
                  <a:srgbClr val="00B0F0"/>
                </a:solidFill>
                <a:latin typeface="Futura Hv BT" panose="020B0702020204020204" pitchFamily="34" charset="0"/>
              </a:rPr>
              <a:t>Attributes are critical!</a:t>
            </a:r>
            <a:endParaRPr lang="en-AU" sz="2400" i="1" dirty="0">
              <a:solidFill>
                <a:srgbClr val="00B0F0"/>
              </a:solidFill>
              <a:latin typeface="Futura Hv BT" panose="020B0702020204020204" pitchFamily="34" charset="0"/>
            </a:endParaRPr>
          </a:p>
        </p:txBody>
      </p:sp>
    </p:spTree>
    <p:extLst>
      <p:ext uri="{BB962C8B-B14F-4D97-AF65-F5344CB8AC3E}">
        <p14:creationId xmlns:p14="http://schemas.microsoft.com/office/powerpoint/2010/main" val="2208071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5376</TotalTime>
  <Words>2448</Words>
  <Application>Microsoft Office PowerPoint</Application>
  <PresentationFormat>On-screen Show (4:3)</PresentationFormat>
  <Paragraphs>274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Futura Md BT</vt:lpstr>
      <vt:lpstr>Calibri</vt:lpstr>
      <vt:lpstr>Arial</vt:lpstr>
      <vt:lpstr>Futura Hv BT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Mann</dc:creator>
  <cp:lastModifiedBy>Triet Truong</cp:lastModifiedBy>
  <cp:revision>265</cp:revision>
  <dcterms:created xsi:type="dcterms:W3CDTF">2013-04-16T00:17:27Z</dcterms:created>
  <dcterms:modified xsi:type="dcterms:W3CDTF">2015-10-19T01:48:55Z</dcterms:modified>
</cp:coreProperties>
</file>